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256"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4976" autoAdjust="0"/>
    <p:restoredTop sz="94660"/>
  </p:normalViewPr>
  <p:slideViewPr>
    <p:cSldViewPr snapToGrid="0">
      <p:cViewPr varScale="1">
        <p:scale>
          <a:sx n="73" d="100"/>
          <a:sy n="73" d="100"/>
        </p:scale>
        <p:origin x="586" y="7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1937B5-8D8F-43A6-A927-8114FAF297F8}" type="datetimeFigureOut">
              <a:rPr lang="en-US" smtClean="0"/>
              <a:t>6/28/2018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1633FD-B72A-4C89-A01B-0D193AA24ACE}" type="slidenum">
              <a:rPr lang="en-US" smtClean="0"/>
              <a:t>‹#›</a:t>
            </a:fld>
            <a:endParaRPr lang="en-US"/>
          </a:p>
        </p:txBody>
      </p:sp>
    </p:spTree>
    <p:extLst>
      <p:ext uri="{BB962C8B-B14F-4D97-AF65-F5344CB8AC3E}">
        <p14:creationId xmlns:p14="http://schemas.microsoft.com/office/powerpoint/2010/main" val="691973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5EBFC3C4-590D-4043-A8B1-EE20502E074C}" type="slidenum">
              <a:rPr lang="en-US" smtClean="0"/>
              <a:pPr/>
              <a:t>16</a:t>
            </a:fld>
            <a:endParaRPr lang="en-US" dirty="0" smtClean="0"/>
          </a:p>
        </p:txBody>
      </p:sp>
    </p:spTree>
    <p:extLst>
      <p:ext uri="{BB962C8B-B14F-4D97-AF65-F5344CB8AC3E}">
        <p14:creationId xmlns:p14="http://schemas.microsoft.com/office/powerpoint/2010/main" val="2030520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C41C3652-A651-4258-8316-FDD5182406FD}" type="slidenum">
              <a:rPr lang="en-US" smtClean="0"/>
              <a:pPr/>
              <a:t>17</a:t>
            </a:fld>
            <a:endParaRPr lang="en-US" dirty="0" smtClean="0"/>
          </a:p>
        </p:txBody>
      </p:sp>
    </p:spTree>
    <p:extLst>
      <p:ext uri="{BB962C8B-B14F-4D97-AF65-F5344CB8AC3E}">
        <p14:creationId xmlns:p14="http://schemas.microsoft.com/office/powerpoint/2010/main" val="340902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E3DAF8A1-BA81-46E4-88CC-7EFE6EF7FEA2}" type="slidenum">
              <a:rPr lang="en-US" smtClean="0"/>
              <a:pPr/>
              <a:t>18</a:t>
            </a:fld>
            <a:endParaRPr lang="en-US" dirty="0" smtClean="0"/>
          </a:p>
        </p:txBody>
      </p:sp>
    </p:spTree>
    <p:extLst>
      <p:ext uri="{BB962C8B-B14F-4D97-AF65-F5344CB8AC3E}">
        <p14:creationId xmlns:p14="http://schemas.microsoft.com/office/powerpoint/2010/main" val="35225159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ED45E00E-1BF5-45D7-915B-0B3EECC91197}" type="slidenum">
              <a:rPr lang="en-US" smtClean="0"/>
              <a:pPr/>
              <a:t>19</a:t>
            </a:fld>
            <a:endParaRPr lang="en-US" dirty="0" smtClean="0"/>
          </a:p>
        </p:txBody>
      </p:sp>
    </p:spTree>
    <p:extLst>
      <p:ext uri="{BB962C8B-B14F-4D97-AF65-F5344CB8AC3E}">
        <p14:creationId xmlns:p14="http://schemas.microsoft.com/office/powerpoint/2010/main" val="30051519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E007042E-9F02-4738-A27D-7CC9CA1C9062}" type="slidenum">
              <a:rPr lang="en-US" smtClean="0"/>
              <a:pPr/>
              <a:t>20</a:t>
            </a:fld>
            <a:endParaRPr lang="en-US" dirty="0" smtClean="0"/>
          </a:p>
        </p:txBody>
      </p:sp>
    </p:spTree>
    <p:extLst>
      <p:ext uri="{BB962C8B-B14F-4D97-AF65-F5344CB8AC3E}">
        <p14:creationId xmlns:p14="http://schemas.microsoft.com/office/powerpoint/2010/main" val="3978990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DD4242CA-0E8F-4680-91FC-272ACE065D57}" type="slidenum">
              <a:rPr lang="en-US" smtClean="0"/>
              <a:pPr/>
              <a:t>21</a:t>
            </a:fld>
            <a:endParaRPr lang="en-US" dirty="0" smtClean="0"/>
          </a:p>
        </p:txBody>
      </p:sp>
    </p:spTree>
    <p:extLst>
      <p:ext uri="{BB962C8B-B14F-4D97-AF65-F5344CB8AC3E}">
        <p14:creationId xmlns:p14="http://schemas.microsoft.com/office/powerpoint/2010/main" val="8592505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8B05640C-94C0-45A9-B6F6-541B16B7934A}" type="slidenum">
              <a:rPr lang="en-US" smtClean="0"/>
              <a:pPr/>
              <a:t>22</a:t>
            </a:fld>
            <a:endParaRPr lang="en-US" dirty="0" smtClean="0"/>
          </a:p>
        </p:txBody>
      </p:sp>
    </p:spTree>
    <p:extLst>
      <p:ext uri="{BB962C8B-B14F-4D97-AF65-F5344CB8AC3E}">
        <p14:creationId xmlns:p14="http://schemas.microsoft.com/office/powerpoint/2010/main" val="41490809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A28BA5FA-0634-4620-8CC5-0888D9BE9B12}" type="slidenum">
              <a:rPr lang="en-US" smtClean="0"/>
              <a:pPr/>
              <a:t>23</a:t>
            </a:fld>
            <a:endParaRPr lang="en-US" dirty="0" smtClean="0"/>
          </a:p>
        </p:txBody>
      </p:sp>
    </p:spTree>
    <p:extLst>
      <p:ext uri="{BB962C8B-B14F-4D97-AF65-F5344CB8AC3E}">
        <p14:creationId xmlns:p14="http://schemas.microsoft.com/office/powerpoint/2010/main" val="1280574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A28BA5FA-0634-4620-8CC5-0888D9BE9B12}" type="slidenum">
              <a:rPr lang="en-US" smtClean="0"/>
              <a:pPr/>
              <a:t>24</a:t>
            </a:fld>
            <a:endParaRPr lang="en-US" dirty="0" smtClean="0"/>
          </a:p>
        </p:txBody>
      </p:sp>
    </p:spTree>
    <p:extLst>
      <p:ext uri="{BB962C8B-B14F-4D97-AF65-F5344CB8AC3E}">
        <p14:creationId xmlns:p14="http://schemas.microsoft.com/office/powerpoint/2010/main" val="888949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440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236695F6-8302-4C22-9A8A-8A95C75B9BEF}" type="slidenum">
              <a:rPr lang="en-US" smtClean="0"/>
              <a:pPr/>
              <a:t>25</a:t>
            </a:fld>
            <a:endParaRPr lang="en-US" dirty="0" smtClean="0"/>
          </a:p>
        </p:txBody>
      </p:sp>
    </p:spTree>
    <p:extLst>
      <p:ext uri="{BB962C8B-B14F-4D97-AF65-F5344CB8AC3E}">
        <p14:creationId xmlns:p14="http://schemas.microsoft.com/office/powerpoint/2010/main" val="37606581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450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E7EE70E5-C840-4A91-83A2-9A0B29367C54}" type="slidenum">
              <a:rPr lang="en-US" smtClean="0"/>
              <a:pPr/>
              <a:t>26</a:t>
            </a:fld>
            <a:endParaRPr lang="en-US" dirty="0" smtClean="0"/>
          </a:p>
        </p:txBody>
      </p:sp>
    </p:spTree>
    <p:extLst>
      <p:ext uri="{BB962C8B-B14F-4D97-AF65-F5344CB8AC3E}">
        <p14:creationId xmlns:p14="http://schemas.microsoft.com/office/powerpoint/2010/main" val="1319493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460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48AE8C24-01F0-4E28-9368-02362F2C3B13}" type="slidenum">
              <a:rPr lang="en-US" smtClean="0"/>
              <a:pPr/>
              <a:t>29</a:t>
            </a:fld>
            <a:endParaRPr lang="en-US" dirty="0" smtClean="0"/>
          </a:p>
        </p:txBody>
      </p:sp>
    </p:spTree>
    <p:extLst>
      <p:ext uri="{BB962C8B-B14F-4D97-AF65-F5344CB8AC3E}">
        <p14:creationId xmlns:p14="http://schemas.microsoft.com/office/powerpoint/2010/main" val="2565744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460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48AE8C24-01F0-4E28-9368-02362F2C3B13}" type="slidenum">
              <a:rPr lang="en-US" smtClean="0"/>
              <a:pPr/>
              <a:t>30</a:t>
            </a:fld>
            <a:endParaRPr lang="en-US" dirty="0" smtClean="0"/>
          </a:p>
        </p:txBody>
      </p:sp>
    </p:spTree>
    <p:extLst>
      <p:ext uri="{BB962C8B-B14F-4D97-AF65-F5344CB8AC3E}">
        <p14:creationId xmlns:p14="http://schemas.microsoft.com/office/powerpoint/2010/main" val="146587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F5366DCC-3BA6-4247-A85B-43D984F8E920}" type="slidenum">
              <a:rPr lang="en-US" smtClean="0"/>
              <a:pPr/>
              <a:t>31</a:t>
            </a:fld>
            <a:endParaRPr lang="en-US" dirty="0" smtClean="0"/>
          </a:p>
        </p:txBody>
      </p:sp>
    </p:spTree>
    <p:extLst>
      <p:ext uri="{BB962C8B-B14F-4D97-AF65-F5344CB8AC3E}">
        <p14:creationId xmlns:p14="http://schemas.microsoft.com/office/powerpoint/2010/main" val="29574645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0CCD96F0-307C-4932-AA12-F9944820483E}" type="slidenum">
              <a:rPr lang="en-US" smtClean="0"/>
              <a:pPr/>
              <a:t>32</a:t>
            </a:fld>
            <a:endParaRPr lang="en-US" dirty="0" smtClean="0"/>
          </a:p>
        </p:txBody>
      </p:sp>
    </p:spTree>
    <p:extLst>
      <p:ext uri="{BB962C8B-B14F-4D97-AF65-F5344CB8AC3E}">
        <p14:creationId xmlns:p14="http://schemas.microsoft.com/office/powerpoint/2010/main" val="17266128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542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78FD7383-8256-445F-A26A-C223780AA55D}" type="slidenum">
              <a:rPr lang="en-US" smtClean="0"/>
              <a:pPr/>
              <a:t>34</a:t>
            </a:fld>
            <a:endParaRPr lang="en-US" dirty="0" smtClean="0"/>
          </a:p>
        </p:txBody>
      </p:sp>
    </p:spTree>
    <p:extLst>
      <p:ext uri="{BB962C8B-B14F-4D97-AF65-F5344CB8AC3E}">
        <p14:creationId xmlns:p14="http://schemas.microsoft.com/office/powerpoint/2010/main" val="8018005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542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78FD7383-8256-445F-A26A-C223780AA55D}" type="slidenum">
              <a:rPr lang="en-US" smtClean="0"/>
              <a:pPr/>
              <a:t>35</a:t>
            </a:fld>
            <a:endParaRPr lang="en-US" dirty="0" smtClean="0"/>
          </a:p>
        </p:txBody>
      </p:sp>
    </p:spTree>
    <p:extLst>
      <p:ext uri="{BB962C8B-B14F-4D97-AF65-F5344CB8AC3E}">
        <p14:creationId xmlns:p14="http://schemas.microsoft.com/office/powerpoint/2010/main" val="19914097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553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56389747-3593-4983-A9B8-EC4497FAE60E}" type="slidenum">
              <a:rPr lang="en-US" smtClean="0"/>
              <a:pPr/>
              <a:t>36</a:t>
            </a:fld>
            <a:endParaRPr lang="en-US" dirty="0" smtClean="0"/>
          </a:p>
        </p:txBody>
      </p:sp>
    </p:spTree>
    <p:extLst>
      <p:ext uri="{BB962C8B-B14F-4D97-AF65-F5344CB8AC3E}">
        <p14:creationId xmlns:p14="http://schemas.microsoft.com/office/powerpoint/2010/main" val="38256707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553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56389747-3593-4983-A9B8-EC4497FAE60E}" type="slidenum">
              <a:rPr lang="en-US" smtClean="0"/>
              <a:pPr/>
              <a:t>37</a:t>
            </a:fld>
            <a:endParaRPr lang="en-US" dirty="0" smtClean="0"/>
          </a:p>
        </p:txBody>
      </p:sp>
    </p:spTree>
    <p:extLst>
      <p:ext uri="{BB962C8B-B14F-4D97-AF65-F5344CB8AC3E}">
        <p14:creationId xmlns:p14="http://schemas.microsoft.com/office/powerpoint/2010/main" val="22519852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2557340F-A325-4F9C-8ED7-DCE6CD484EFE}" type="slidenum">
              <a:rPr lang="en-US" smtClean="0"/>
              <a:pPr/>
              <a:t>38</a:t>
            </a:fld>
            <a:endParaRPr lang="en-US" dirty="0" smtClean="0"/>
          </a:p>
        </p:txBody>
      </p:sp>
    </p:spTree>
    <p:extLst>
      <p:ext uri="{BB962C8B-B14F-4D97-AF65-F5344CB8AC3E}">
        <p14:creationId xmlns:p14="http://schemas.microsoft.com/office/powerpoint/2010/main" val="14415940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2557340F-A325-4F9C-8ED7-DCE6CD484EFE}" type="slidenum">
              <a:rPr lang="en-US" smtClean="0"/>
              <a:pPr/>
              <a:t>39</a:t>
            </a:fld>
            <a:endParaRPr lang="en-US" dirty="0" smtClean="0"/>
          </a:p>
        </p:txBody>
      </p:sp>
    </p:spTree>
    <p:extLst>
      <p:ext uri="{BB962C8B-B14F-4D97-AF65-F5344CB8AC3E}">
        <p14:creationId xmlns:p14="http://schemas.microsoft.com/office/powerpoint/2010/main" val="14278888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573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F9FBF8AF-2C30-4650-90D7-8220CF424E04}" type="slidenum">
              <a:rPr lang="en-US" smtClean="0"/>
              <a:pPr/>
              <a:t>40</a:t>
            </a:fld>
            <a:endParaRPr lang="en-US" dirty="0" smtClean="0"/>
          </a:p>
        </p:txBody>
      </p:sp>
    </p:spTree>
    <p:extLst>
      <p:ext uri="{BB962C8B-B14F-4D97-AF65-F5344CB8AC3E}">
        <p14:creationId xmlns:p14="http://schemas.microsoft.com/office/powerpoint/2010/main" val="22487828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84F05982-801A-4B84-9E12-D58F4C5C902C}" type="slidenum">
              <a:rPr lang="en-US" smtClean="0"/>
              <a:pPr/>
              <a:t>42</a:t>
            </a:fld>
            <a:endParaRPr lang="en-US" dirty="0" smtClean="0"/>
          </a:p>
        </p:txBody>
      </p:sp>
    </p:spTree>
    <p:extLst>
      <p:ext uri="{BB962C8B-B14F-4D97-AF65-F5344CB8AC3E}">
        <p14:creationId xmlns:p14="http://schemas.microsoft.com/office/powerpoint/2010/main" val="41035020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84F05982-801A-4B84-9E12-D58F4C5C902C}" type="slidenum">
              <a:rPr lang="en-US" smtClean="0"/>
              <a:pPr/>
              <a:t>44</a:t>
            </a:fld>
            <a:endParaRPr lang="en-US" dirty="0" smtClean="0"/>
          </a:p>
        </p:txBody>
      </p:sp>
    </p:spTree>
    <p:extLst>
      <p:ext uri="{BB962C8B-B14F-4D97-AF65-F5344CB8AC3E}">
        <p14:creationId xmlns:p14="http://schemas.microsoft.com/office/powerpoint/2010/main" val="35443873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593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99626EBE-0B34-476A-A49B-BAA4F2AA948F}" type="slidenum">
              <a:rPr lang="en-US" smtClean="0"/>
              <a:pPr/>
              <a:t>45</a:t>
            </a:fld>
            <a:endParaRPr lang="en-US" dirty="0" smtClean="0"/>
          </a:p>
        </p:txBody>
      </p:sp>
    </p:spTree>
    <p:extLst>
      <p:ext uri="{BB962C8B-B14F-4D97-AF65-F5344CB8AC3E}">
        <p14:creationId xmlns:p14="http://schemas.microsoft.com/office/powerpoint/2010/main" val="1327539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a:solidFill>
                  <a:schemeClr val="tx1"/>
                </a:solidFill>
                <a:latin typeface="Arial" charset="0"/>
              </a:defRPr>
            </a:lvl1pPr>
            <a:lvl2pPr marL="729057" indent="-280406" defTabSz="914437">
              <a:defRPr>
                <a:solidFill>
                  <a:schemeClr val="tx1"/>
                </a:solidFill>
                <a:latin typeface="Arial" charset="0"/>
              </a:defRPr>
            </a:lvl2pPr>
            <a:lvl3pPr marL="1121626" indent="-224325" defTabSz="914437">
              <a:defRPr>
                <a:solidFill>
                  <a:schemeClr val="tx1"/>
                </a:solidFill>
                <a:latin typeface="Arial" charset="0"/>
              </a:defRPr>
            </a:lvl3pPr>
            <a:lvl4pPr marL="1570276" indent="-224325" defTabSz="914437">
              <a:defRPr>
                <a:solidFill>
                  <a:schemeClr val="tx1"/>
                </a:solidFill>
                <a:latin typeface="Arial" charset="0"/>
              </a:defRPr>
            </a:lvl4pPr>
            <a:lvl5pPr marL="2018927" indent="-224325" defTabSz="914437">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fld id="{0F147785-88CF-4A9B-81D5-63451D03E18F}" type="slidenum">
              <a:rPr lang="en-US" smtClean="0"/>
              <a:pPr/>
              <a:t>47</a:t>
            </a:fld>
            <a:endParaRPr lang="en-US" dirty="0" smtClean="0"/>
          </a:p>
        </p:txBody>
      </p:sp>
    </p:spTree>
    <p:extLst>
      <p:ext uri="{BB962C8B-B14F-4D97-AF65-F5344CB8AC3E}">
        <p14:creationId xmlns:p14="http://schemas.microsoft.com/office/powerpoint/2010/main" val="38528343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a:p>
        </p:txBody>
      </p:sp>
      <p:sp>
        <p:nvSpPr>
          <p:cNvPr id="1075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8E9F4901-2E34-4706-B188-3E2C4D246A17}" type="slidenum">
              <a:rPr lang="en-US" smtClean="0"/>
              <a:pPr eaLnBrk="1" hangingPunct="1"/>
              <a:t>49</a:t>
            </a:fld>
            <a:endParaRPr lang="en-US" dirty="0" smtClean="0"/>
          </a:p>
        </p:txBody>
      </p:sp>
    </p:spTree>
    <p:extLst>
      <p:ext uri="{BB962C8B-B14F-4D97-AF65-F5344CB8AC3E}">
        <p14:creationId xmlns:p14="http://schemas.microsoft.com/office/powerpoint/2010/main" val="23508501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1085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67B12FC7-5D13-41FD-AD1F-6FA29F2AA718}" type="slidenum">
              <a:rPr lang="en-US" smtClean="0"/>
              <a:pPr eaLnBrk="1" hangingPunct="1"/>
              <a:t>50</a:t>
            </a:fld>
            <a:endParaRPr lang="en-US" dirty="0" smtClean="0"/>
          </a:p>
        </p:txBody>
      </p:sp>
    </p:spTree>
    <p:extLst>
      <p:ext uri="{BB962C8B-B14F-4D97-AF65-F5344CB8AC3E}">
        <p14:creationId xmlns:p14="http://schemas.microsoft.com/office/powerpoint/2010/main" val="39346683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1105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D18DD5C0-36D3-475D-B89D-44D6364CD74B}" type="slidenum">
              <a:rPr lang="en-US" smtClean="0"/>
              <a:pPr eaLnBrk="1" hangingPunct="1"/>
              <a:t>52</a:t>
            </a:fld>
            <a:endParaRPr lang="en-US" dirty="0" smtClean="0"/>
          </a:p>
        </p:txBody>
      </p:sp>
    </p:spTree>
    <p:extLst>
      <p:ext uri="{BB962C8B-B14F-4D97-AF65-F5344CB8AC3E}">
        <p14:creationId xmlns:p14="http://schemas.microsoft.com/office/powerpoint/2010/main" val="12616860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1105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D18DD5C0-36D3-475D-B89D-44D6364CD74B}" type="slidenum">
              <a:rPr lang="en-US" smtClean="0"/>
              <a:pPr eaLnBrk="1" hangingPunct="1"/>
              <a:t>53</a:t>
            </a:fld>
            <a:endParaRPr lang="en-US" dirty="0" smtClean="0"/>
          </a:p>
        </p:txBody>
      </p:sp>
    </p:spTree>
    <p:extLst>
      <p:ext uri="{BB962C8B-B14F-4D97-AF65-F5344CB8AC3E}">
        <p14:creationId xmlns:p14="http://schemas.microsoft.com/office/powerpoint/2010/main" val="10276450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1116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A9C25E60-3891-4F04-8ED2-87BFB21CB154}" type="slidenum">
              <a:rPr lang="en-US" smtClean="0"/>
              <a:pPr eaLnBrk="1" hangingPunct="1"/>
              <a:t>56</a:t>
            </a:fld>
            <a:endParaRPr lang="en-US" dirty="0" smtClean="0"/>
          </a:p>
        </p:txBody>
      </p:sp>
    </p:spTree>
    <p:extLst>
      <p:ext uri="{BB962C8B-B14F-4D97-AF65-F5344CB8AC3E}">
        <p14:creationId xmlns:p14="http://schemas.microsoft.com/office/powerpoint/2010/main" val="5928207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F175F94A-3C09-4CF3-A46F-1D8D0D92D643}" type="slidenum">
              <a:rPr lang="en-US" smtClean="0"/>
              <a:pPr eaLnBrk="1" hangingPunct="1"/>
              <a:t>57</a:t>
            </a:fld>
            <a:endParaRPr lang="en-US" dirty="0" smtClean="0"/>
          </a:p>
        </p:txBody>
      </p:sp>
    </p:spTree>
    <p:extLst>
      <p:ext uri="{BB962C8B-B14F-4D97-AF65-F5344CB8AC3E}">
        <p14:creationId xmlns:p14="http://schemas.microsoft.com/office/powerpoint/2010/main" val="11135326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1136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CF5E799F-1760-4E0B-9E35-60A01CBDDF04}" type="slidenum">
              <a:rPr lang="en-US" smtClean="0"/>
              <a:pPr eaLnBrk="1" hangingPunct="1"/>
              <a:t>59</a:t>
            </a:fld>
            <a:endParaRPr lang="en-US" dirty="0" smtClean="0"/>
          </a:p>
        </p:txBody>
      </p:sp>
    </p:spTree>
    <p:extLst>
      <p:ext uri="{BB962C8B-B14F-4D97-AF65-F5344CB8AC3E}">
        <p14:creationId xmlns:p14="http://schemas.microsoft.com/office/powerpoint/2010/main" val="17649813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1136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CF5E799F-1760-4E0B-9E35-60A01CBDDF04}" type="slidenum">
              <a:rPr lang="en-US" smtClean="0"/>
              <a:pPr eaLnBrk="1" hangingPunct="1"/>
              <a:t>60</a:t>
            </a:fld>
            <a:endParaRPr lang="en-US" dirty="0" smtClean="0"/>
          </a:p>
        </p:txBody>
      </p:sp>
    </p:spTree>
    <p:extLst>
      <p:ext uri="{BB962C8B-B14F-4D97-AF65-F5344CB8AC3E}">
        <p14:creationId xmlns:p14="http://schemas.microsoft.com/office/powerpoint/2010/main" val="23339992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1146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114B4226-63AF-49E4-837A-AE4BCF93875D}" type="slidenum">
              <a:rPr lang="en-US" smtClean="0"/>
              <a:pPr eaLnBrk="1" hangingPunct="1"/>
              <a:t>61</a:t>
            </a:fld>
            <a:endParaRPr lang="en-US" dirty="0" smtClean="0"/>
          </a:p>
        </p:txBody>
      </p:sp>
    </p:spTree>
    <p:extLst>
      <p:ext uri="{BB962C8B-B14F-4D97-AF65-F5344CB8AC3E}">
        <p14:creationId xmlns:p14="http://schemas.microsoft.com/office/powerpoint/2010/main" val="8567752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1157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22296C9D-AC10-4E59-9655-8573C9388624}" type="slidenum">
              <a:rPr lang="en-US" smtClean="0"/>
              <a:pPr eaLnBrk="1" hangingPunct="1"/>
              <a:t>62</a:t>
            </a:fld>
            <a:endParaRPr lang="en-US" dirty="0" smtClean="0"/>
          </a:p>
        </p:txBody>
      </p:sp>
    </p:spTree>
    <p:extLst>
      <p:ext uri="{BB962C8B-B14F-4D97-AF65-F5344CB8AC3E}">
        <p14:creationId xmlns:p14="http://schemas.microsoft.com/office/powerpoint/2010/main" val="254367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1167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D75E860F-28CA-4709-81B7-DDF7E4A595E6}" type="slidenum">
              <a:rPr lang="en-US" smtClean="0"/>
              <a:pPr eaLnBrk="1" hangingPunct="1"/>
              <a:t>63</a:t>
            </a:fld>
            <a:endParaRPr lang="en-US" dirty="0" smtClean="0"/>
          </a:p>
        </p:txBody>
      </p:sp>
    </p:spTree>
    <p:extLst>
      <p:ext uri="{BB962C8B-B14F-4D97-AF65-F5344CB8AC3E}">
        <p14:creationId xmlns:p14="http://schemas.microsoft.com/office/powerpoint/2010/main" val="2814591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2D9A515-0208-4A90-B64C-805E9E72F29E}" type="datetimeFigureOut">
              <a:rPr lang="en-US" smtClean="0"/>
              <a:t>6/28/2018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0A4FBB-2622-4010-8994-2411C794F031}" type="slidenum">
              <a:rPr lang="en-US" smtClean="0"/>
              <a:t>‹#›</a:t>
            </a:fld>
            <a:endParaRPr lang="en-US"/>
          </a:p>
        </p:txBody>
      </p:sp>
    </p:spTree>
    <p:extLst>
      <p:ext uri="{BB962C8B-B14F-4D97-AF65-F5344CB8AC3E}">
        <p14:creationId xmlns:p14="http://schemas.microsoft.com/office/powerpoint/2010/main" val="1762452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D9A515-0208-4A90-B64C-805E9E72F29E}" type="datetimeFigureOut">
              <a:rPr lang="en-US" smtClean="0"/>
              <a:t>6/28/2018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0A4FBB-2622-4010-8994-2411C794F031}" type="slidenum">
              <a:rPr lang="en-US" smtClean="0"/>
              <a:t>‹#›</a:t>
            </a:fld>
            <a:endParaRPr lang="en-US"/>
          </a:p>
        </p:txBody>
      </p:sp>
    </p:spTree>
    <p:extLst>
      <p:ext uri="{BB962C8B-B14F-4D97-AF65-F5344CB8AC3E}">
        <p14:creationId xmlns:p14="http://schemas.microsoft.com/office/powerpoint/2010/main" val="567500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2D9A515-0208-4A90-B64C-805E9E72F29E}" type="datetimeFigureOut">
              <a:rPr lang="en-US" smtClean="0"/>
              <a:t>6/28/2018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0A4FBB-2622-4010-8994-2411C794F031}" type="slidenum">
              <a:rPr lang="en-US" smtClean="0"/>
              <a:t>‹#›</a:t>
            </a:fld>
            <a:endParaRPr lang="en-US"/>
          </a:p>
        </p:txBody>
      </p:sp>
    </p:spTree>
    <p:extLst>
      <p:ext uri="{BB962C8B-B14F-4D97-AF65-F5344CB8AC3E}">
        <p14:creationId xmlns:p14="http://schemas.microsoft.com/office/powerpoint/2010/main" val="4036776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2D9A515-0208-4A90-B64C-805E9E72F29E}" type="datetimeFigureOut">
              <a:rPr lang="en-US" smtClean="0"/>
              <a:t>6/28/2018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0A4FBB-2622-4010-8994-2411C794F031}" type="slidenum">
              <a:rPr lang="en-US" smtClean="0"/>
              <a:t>‹#›</a:t>
            </a:fld>
            <a:endParaRPr lang="en-US"/>
          </a:p>
        </p:txBody>
      </p:sp>
    </p:spTree>
    <p:extLst>
      <p:ext uri="{BB962C8B-B14F-4D97-AF65-F5344CB8AC3E}">
        <p14:creationId xmlns:p14="http://schemas.microsoft.com/office/powerpoint/2010/main" val="396661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2D9A515-0208-4A90-B64C-805E9E72F29E}" type="datetimeFigureOut">
              <a:rPr lang="en-US" smtClean="0"/>
              <a:t>6/28/2018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0A4FBB-2622-4010-8994-2411C794F031}" type="slidenum">
              <a:rPr lang="en-US" smtClean="0"/>
              <a:t>‹#›</a:t>
            </a:fld>
            <a:endParaRPr lang="en-US"/>
          </a:p>
        </p:txBody>
      </p:sp>
    </p:spTree>
    <p:extLst>
      <p:ext uri="{BB962C8B-B14F-4D97-AF65-F5344CB8AC3E}">
        <p14:creationId xmlns:p14="http://schemas.microsoft.com/office/powerpoint/2010/main" val="3747963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2D9A515-0208-4A90-B64C-805E9E72F29E}" type="datetimeFigureOut">
              <a:rPr lang="en-US" smtClean="0"/>
              <a:t>6/28/2018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0A4FBB-2622-4010-8994-2411C794F031}" type="slidenum">
              <a:rPr lang="en-US" smtClean="0"/>
              <a:t>‹#›</a:t>
            </a:fld>
            <a:endParaRPr lang="en-US"/>
          </a:p>
        </p:txBody>
      </p:sp>
    </p:spTree>
    <p:extLst>
      <p:ext uri="{BB962C8B-B14F-4D97-AF65-F5344CB8AC3E}">
        <p14:creationId xmlns:p14="http://schemas.microsoft.com/office/powerpoint/2010/main" val="2028407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D9A515-0208-4A90-B64C-805E9E72F29E}" type="datetimeFigureOut">
              <a:rPr lang="en-US" smtClean="0"/>
              <a:t>6/28/2018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0A4FBB-2622-4010-8994-2411C794F031}" type="slidenum">
              <a:rPr lang="en-US" smtClean="0"/>
              <a:t>‹#›</a:t>
            </a:fld>
            <a:endParaRPr lang="en-US"/>
          </a:p>
        </p:txBody>
      </p:sp>
    </p:spTree>
    <p:extLst>
      <p:ext uri="{BB962C8B-B14F-4D97-AF65-F5344CB8AC3E}">
        <p14:creationId xmlns:p14="http://schemas.microsoft.com/office/powerpoint/2010/main" val="1005837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2D9A515-0208-4A90-B64C-805E9E72F29E}" type="datetimeFigureOut">
              <a:rPr lang="en-US" smtClean="0"/>
              <a:t>6/28/2018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0A4FBB-2622-4010-8994-2411C794F031}" type="slidenum">
              <a:rPr lang="en-US" smtClean="0"/>
              <a:t>‹#›</a:t>
            </a:fld>
            <a:endParaRPr lang="en-US"/>
          </a:p>
        </p:txBody>
      </p:sp>
    </p:spTree>
    <p:extLst>
      <p:ext uri="{BB962C8B-B14F-4D97-AF65-F5344CB8AC3E}">
        <p14:creationId xmlns:p14="http://schemas.microsoft.com/office/powerpoint/2010/main" val="2235941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2D9A515-0208-4A90-B64C-805E9E72F29E}" type="datetimeFigureOut">
              <a:rPr lang="en-US" smtClean="0"/>
              <a:t>6/28/2018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0A4FBB-2622-4010-8994-2411C794F031}" type="slidenum">
              <a:rPr lang="en-US" smtClean="0"/>
              <a:t>‹#›</a:t>
            </a:fld>
            <a:endParaRPr lang="en-US"/>
          </a:p>
        </p:txBody>
      </p:sp>
    </p:spTree>
    <p:extLst>
      <p:ext uri="{BB962C8B-B14F-4D97-AF65-F5344CB8AC3E}">
        <p14:creationId xmlns:p14="http://schemas.microsoft.com/office/powerpoint/2010/main" val="795715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D9A515-0208-4A90-B64C-805E9E72F29E}" type="datetimeFigureOut">
              <a:rPr lang="en-US" smtClean="0"/>
              <a:t>6/28/2018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0A4FBB-2622-4010-8994-2411C794F031}" type="slidenum">
              <a:rPr lang="en-US" smtClean="0"/>
              <a:t>‹#›</a:t>
            </a:fld>
            <a:endParaRPr lang="en-US"/>
          </a:p>
        </p:txBody>
      </p:sp>
    </p:spTree>
    <p:extLst>
      <p:ext uri="{BB962C8B-B14F-4D97-AF65-F5344CB8AC3E}">
        <p14:creationId xmlns:p14="http://schemas.microsoft.com/office/powerpoint/2010/main" val="378352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D9A515-0208-4A90-B64C-805E9E72F29E}" type="datetimeFigureOut">
              <a:rPr lang="en-US" smtClean="0"/>
              <a:t>6/28/2018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0A4FBB-2622-4010-8994-2411C794F031}" type="slidenum">
              <a:rPr lang="en-US" smtClean="0"/>
              <a:t>‹#›</a:t>
            </a:fld>
            <a:endParaRPr lang="en-US"/>
          </a:p>
        </p:txBody>
      </p:sp>
    </p:spTree>
    <p:extLst>
      <p:ext uri="{BB962C8B-B14F-4D97-AF65-F5344CB8AC3E}">
        <p14:creationId xmlns:p14="http://schemas.microsoft.com/office/powerpoint/2010/main" val="4166392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D9A515-0208-4A90-B64C-805E9E72F29E}" type="datetimeFigureOut">
              <a:rPr lang="en-US" smtClean="0"/>
              <a:t>6/28/2018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0A4FBB-2622-4010-8994-2411C794F031}" type="slidenum">
              <a:rPr lang="en-US" smtClean="0"/>
              <a:t>‹#›</a:t>
            </a:fld>
            <a:endParaRPr lang="en-US"/>
          </a:p>
        </p:txBody>
      </p:sp>
    </p:spTree>
    <p:extLst>
      <p:ext uri="{BB962C8B-B14F-4D97-AF65-F5344CB8AC3E}">
        <p14:creationId xmlns:p14="http://schemas.microsoft.com/office/powerpoint/2010/main" val="40886696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en-US" smtClean="0"/>
              <a:t>Ethics and Research</a:t>
            </a:r>
          </a:p>
        </p:txBody>
      </p:sp>
      <p:sp>
        <p:nvSpPr>
          <p:cNvPr id="25603" name="Rectangle 3"/>
          <p:cNvSpPr>
            <a:spLocks noGrp="1" noChangeArrowheads="1"/>
          </p:cNvSpPr>
          <p:nvPr>
            <p:ph type="body" idx="1"/>
          </p:nvPr>
        </p:nvSpPr>
        <p:spPr/>
        <p:txBody>
          <a:bodyPr/>
          <a:lstStyle/>
          <a:p>
            <a:pPr eaLnBrk="1" hangingPunct="1"/>
            <a:r>
              <a:rPr lang="en-US" altLang="en-US" smtClean="0"/>
              <a:t>Institutional review and human subjects’ rights</a:t>
            </a:r>
          </a:p>
          <a:p>
            <a:pPr eaLnBrk="1" hangingPunct="1"/>
            <a:r>
              <a:rPr lang="en-US" altLang="en-US" smtClean="0"/>
              <a:t>Institutional Review Board</a:t>
            </a:r>
          </a:p>
          <a:p>
            <a:pPr eaLnBrk="1" hangingPunct="1"/>
            <a:r>
              <a:rPr lang="en-US" altLang="en-US" smtClean="0"/>
              <a:t>Informed consent</a:t>
            </a:r>
          </a:p>
          <a:p>
            <a:pPr eaLnBrk="1" hangingPunct="1"/>
            <a:r>
              <a:rPr lang="en-US" altLang="en-US" smtClean="0"/>
              <a:t>Ethical Issues</a:t>
            </a:r>
          </a:p>
        </p:txBody>
      </p:sp>
    </p:spTree>
    <p:extLst>
      <p:ext uri="{BB962C8B-B14F-4D97-AF65-F5344CB8AC3E}">
        <p14:creationId xmlns:p14="http://schemas.microsoft.com/office/powerpoint/2010/main" val="29826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en-US" smtClean="0"/>
              <a:t>Institutional Review Board</a:t>
            </a:r>
          </a:p>
        </p:txBody>
      </p:sp>
      <p:sp>
        <p:nvSpPr>
          <p:cNvPr id="26627" name="Rectangle 3"/>
          <p:cNvSpPr>
            <a:spLocks noGrp="1" noChangeArrowheads="1"/>
          </p:cNvSpPr>
          <p:nvPr>
            <p:ph type="body" idx="1"/>
          </p:nvPr>
        </p:nvSpPr>
        <p:spPr>
          <a:xfrm>
            <a:off x="1658938" y="2116138"/>
            <a:ext cx="8896350" cy="4437062"/>
          </a:xfrm>
        </p:spPr>
        <p:txBody>
          <a:bodyPr/>
          <a:lstStyle/>
          <a:p>
            <a:pPr eaLnBrk="1" hangingPunct="1"/>
            <a:r>
              <a:rPr lang="en-US" altLang="en-US" smtClean="0"/>
              <a:t>No human subjects research may be initiated without IRB approval</a:t>
            </a:r>
          </a:p>
          <a:p>
            <a:pPr eaLnBrk="1" hangingPunct="1"/>
            <a:r>
              <a:rPr lang="en-US" altLang="en-US" smtClean="0"/>
              <a:t>Protects the rights, well being, and privacy of individuals and the interests of the institution</a:t>
            </a:r>
          </a:p>
          <a:p>
            <a:pPr eaLnBrk="1" hangingPunct="1"/>
            <a:r>
              <a:rPr lang="en-US" altLang="en-US" smtClean="0"/>
              <a:t>Regulations set forth by the US DHHS</a:t>
            </a:r>
          </a:p>
          <a:p>
            <a:pPr eaLnBrk="1" hangingPunct="1"/>
            <a:r>
              <a:rPr lang="en-US" altLang="en-US" smtClean="0"/>
              <a:t>http://southmed.usouthal.edu/com/research/humansubjects.html</a:t>
            </a:r>
          </a:p>
          <a:p>
            <a:pPr eaLnBrk="1" hangingPunct="1"/>
            <a:endParaRPr lang="en-US" altLang="en-US" smtClean="0"/>
          </a:p>
        </p:txBody>
      </p:sp>
    </p:spTree>
    <p:extLst>
      <p:ext uri="{BB962C8B-B14F-4D97-AF65-F5344CB8AC3E}">
        <p14:creationId xmlns:p14="http://schemas.microsoft.com/office/powerpoint/2010/main" val="3831996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smtClean="0"/>
              <a:t>What research must be reviewed?</a:t>
            </a:r>
          </a:p>
        </p:txBody>
      </p:sp>
      <p:sp>
        <p:nvSpPr>
          <p:cNvPr id="27651" name="Rectangle 3"/>
          <p:cNvSpPr>
            <a:spLocks noGrp="1" noChangeArrowheads="1"/>
          </p:cNvSpPr>
          <p:nvPr>
            <p:ph type="body" idx="1"/>
          </p:nvPr>
        </p:nvSpPr>
        <p:spPr/>
        <p:txBody>
          <a:bodyPr/>
          <a:lstStyle/>
          <a:p>
            <a:pPr eaLnBrk="1" hangingPunct="1">
              <a:lnSpc>
                <a:spcPct val="80000"/>
              </a:lnSpc>
            </a:pPr>
            <a:r>
              <a:rPr lang="en-US" altLang="en-US"/>
              <a:t>It is the policy of the University of South Alabama that all faculty and staff, both full-time and part-time, and students (whose research is conducted under the sponsorship of a faculty member) using human subjects to conduct research within the course and scope of their duties, regardless of the source of funding or even when no funds are involved, are required to have prior approval from the IRB before research is initiated. This includes medical record reviews, surveys, studies of pathological and/or diagnostic specimens, compassionate use studies, and exempt studies.</a:t>
            </a:r>
          </a:p>
          <a:p>
            <a:pPr eaLnBrk="1" hangingPunct="1">
              <a:lnSpc>
                <a:spcPct val="80000"/>
              </a:lnSpc>
            </a:pPr>
            <a:endParaRPr lang="en-US" altLang="en-US"/>
          </a:p>
        </p:txBody>
      </p:sp>
    </p:spTree>
    <p:extLst>
      <p:ext uri="{BB962C8B-B14F-4D97-AF65-F5344CB8AC3E}">
        <p14:creationId xmlns:p14="http://schemas.microsoft.com/office/powerpoint/2010/main" val="2952135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ltLang="en-US" smtClean="0"/>
              <a:t>Conditions for approval</a:t>
            </a:r>
          </a:p>
        </p:txBody>
      </p:sp>
      <p:sp>
        <p:nvSpPr>
          <p:cNvPr id="28675" name="Rectangle 3"/>
          <p:cNvSpPr>
            <a:spLocks noGrp="1" noChangeArrowheads="1"/>
          </p:cNvSpPr>
          <p:nvPr>
            <p:ph type="body" idx="1"/>
          </p:nvPr>
        </p:nvSpPr>
        <p:spPr/>
        <p:txBody>
          <a:bodyPr/>
          <a:lstStyle/>
          <a:p>
            <a:pPr eaLnBrk="1" hangingPunct="1"/>
            <a:r>
              <a:rPr lang="en-US" altLang="en-US"/>
              <a:t>1. The risks to the research subject are so outweighed by the sum of the benefit to the subject and the importance of the knowledge to be gained as to warrant a decision to allow the subject to accept these risks</a:t>
            </a:r>
          </a:p>
          <a:p>
            <a:pPr eaLnBrk="1" hangingPunct="1"/>
            <a:r>
              <a:rPr lang="en-US" altLang="en-US"/>
              <a:t>2. Legally effective informed consent will be obtained by adequate and appropriate means</a:t>
            </a:r>
          </a:p>
          <a:p>
            <a:pPr eaLnBrk="1" hangingPunct="1"/>
            <a:r>
              <a:rPr lang="en-US" altLang="en-US"/>
              <a:t>3. The rights and welfare of any such subjects will be adequately protected</a:t>
            </a:r>
          </a:p>
        </p:txBody>
      </p:sp>
    </p:spTree>
    <p:extLst>
      <p:ext uri="{BB962C8B-B14F-4D97-AF65-F5344CB8AC3E}">
        <p14:creationId xmlns:p14="http://schemas.microsoft.com/office/powerpoint/2010/main" val="957347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ltLang="en-US" smtClean="0"/>
              <a:t>Composition of the IRB</a:t>
            </a:r>
          </a:p>
        </p:txBody>
      </p:sp>
      <p:sp>
        <p:nvSpPr>
          <p:cNvPr id="29699" name="Rectangle 3"/>
          <p:cNvSpPr>
            <a:spLocks noGrp="1" noChangeArrowheads="1"/>
          </p:cNvSpPr>
          <p:nvPr>
            <p:ph type="body" sz="half" idx="1"/>
          </p:nvPr>
        </p:nvSpPr>
        <p:spPr/>
        <p:txBody>
          <a:bodyPr/>
          <a:lstStyle/>
          <a:p>
            <a:pPr eaLnBrk="1" hangingPunct="1">
              <a:lnSpc>
                <a:spcPct val="90000"/>
              </a:lnSpc>
            </a:pPr>
            <a:r>
              <a:rPr lang="en-US" altLang="en-US" smtClean="0"/>
              <a:t>Diverse backgrounds</a:t>
            </a:r>
          </a:p>
          <a:p>
            <a:pPr eaLnBrk="1" hangingPunct="1">
              <a:lnSpc>
                <a:spcPct val="90000"/>
              </a:lnSpc>
            </a:pPr>
            <a:r>
              <a:rPr lang="en-US" altLang="en-US" smtClean="0"/>
              <a:t>Those informed of research applications, law and standards</a:t>
            </a:r>
          </a:p>
          <a:p>
            <a:pPr eaLnBrk="1" hangingPunct="1">
              <a:lnSpc>
                <a:spcPct val="90000"/>
              </a:lnSpc>
            </a:pPr>
            <a:r>
              <a:rPr lang="en-US" altLang="en-US" smtClean="0"/>
              <a:t>Both sexes</a:t>
            </a:r>
          </a:p>
          <a:p>
            <a:pPr eaLnBrk="1" hangingPunct="1">
              <a:lnSpc>
                <a:spcPct val="90000"/>
              </a:lnSpc>
            </a:pPr>
            <a:r>
              <a:rPr lang="en-US" altLang="en-US" smtClean="0"/>
              <a:t>Knowledge of handicapped or retarded children</a:t>
            </a:r>
          </a:p>
          <a:p>
            <a:pPr eaLnBrk="1" hangingPunct="1">
              <a:lnSpc>
                <a:spcPct val="90000"/>
              </a:lnSpc>
            </a:pPr>
            <a:r>
              <a:rPr lang="en-US" altLang="en-US" smtClean="0"/>
              <a:t>Behaviorists</a:t>
            </a:r>
          </a:p>
          <a:p>
            <a:pPr eaLnBrk="1" hangingPunct="1">
              <a:lnSpc>
                <a:spcPct val="90000"/>
              </a:lnSpc>
            </a:pPr>
            <a:endParaRPr lang="en-US" altLang="en-US" smtClean="0"/>
          </a:p>
        </p:txBody>
      </p:sp>
      <p:sp>
        <p:nvSpPr>
          <p:cNvPr id="29700" name="Rectangle 4"/>
          <p:cNvSpPr>
            <a:spLocks noGrp="1" noChangeArrowheads="1"/>
          </p:cNvSpPr>
          <p:nvPr>
            <p:ph type="body" sz="half" idx="2"/>
          </p:nvPr>
        </p:nvSpPr>
        <p:spPr>
          <a:xfrm>
            <a:off x="6183314" y="2116138"/>
            <a:ext cx="4371975" cy="4360862"/>
          </a:xfrm>
        </p:spPr>
        <p:txBody>
          <a:bodyPr/>
          <a:lstStyle/>
          <a:p>
            <a:pPr eaLnBrk="1" hangingPunct="1">
              <a:lnSpc>
                <a:spcPct val="90000"/>
              </a:lnSpc>
            </a:pPr>
            <a:r>
              <a:rPr lang="en-US" altLang="en-US" smtClean="0"/>
              <a:t>Non-scientists</a:t>
            </a:r>
          </a:p>
          <a:p>
            <a:pPr eaLnBrk="1" hangingPunct="1">
              <a:lnSpc>
                <a:spcPct val="90000"/>
              </a:lnSpc>
            </a:pPr>
            <a:r>
              <a:rPr lang="en-US" altLang="en-US" smtClean="0"/>
              <a:t>Multiple professions</a:t>
            </a:r>
          </a:p>
          <a:p>
            <a:pPr eaLnBrk="1" hangingPunct="1">
              <a:lnSpc>
                <a:spcPct val="90000"/>
              </a:lnSpc>
            </a:pPr>
            <a:r>
              <a:rPr lang="en-US" altLang="en-US" smtClean="0"/>
              <a:t>An unaffiliated public member</a:t>
            </a:r>
          </a:p>
          <a:p>
            <a:pPr eaLnBrk="1" hangingPunct="1">
              <a:lnSpc>
                <a:spcPct val="90000"/>
              </a:lnSpc>
            </a:pPr>
            <a:r>
              <a:rPr lang="en-US" altLang="en-US" smtClean="0"/>
              <a:t>Concerned with the welfare of the vulnerable</a:t>
            </a:r>
          </a:p>
          <a:p>
            <a:pPr eaLnBrk="1" hangingPunct="1">
              <a:lnSpc>
                <a:spcPct val="90000"/>
              </a:lnSpc>
            </a:pPr>
            <a:r>
              <a:rPr lang="en-US" altLang="en-US" smtClean="0"/>
              <a:t>Specialists</a:t>
            </a:r>
          </a:p>
          <a:p>
            <a:pPr eaLnBrk="1" hangingPunct="1">
              <a:lnSpc>
                <a:spcPct val="90000"/>
              </a:lnSpc>
            </a:pPr>
            <a:r>
              <a:rPr lang="en-US" altLang="en-US" smtClean="0"/>
              <a:t>Continuing reviewers without conflict of interest</a:t>
            </a:r>
          </a:p>
        </p:txBody>
      </p:sp>
    </p:spTree>
    <p:extLst>
      <p:ext uri="{BB962C8B-B14F-4D97-AF65-F5344CB8AC3E}">
        <p14:creationId xmlns:p14="http://schemas.microsoft.com/office/powerpoint/2010/main" val="2430900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en-US" smtClean="0"/>
              <a:t>Components of the IRB Proposal</a:t>
            </a:r>
          </a:p>
        </p:txBody>
      </p:sp>
      <p:sp>
        <p:nvSpPr>
          <p:cNvPr id="30723" name="Rectangle 3"/>
          <p:cNvSpPr>
            <a:spLocks noGrp="1" noChangeArrowheads="1"/>
          </p:cNvSpPr>
          <p:nvPr>
            <p:ph type="body" idx="1"/>
          </p:nvPr>
        </p:nvSpPr>
        <p:spPr>
          <a:xfrm>
            <a:off x="1658938" y="2116138"/>
            <a:ext cx="8896350" cy="3903662"/>
          </a:xfrm>
        </p:spPr>
        <p:txBody>
          <a:bodyPr>
            <a:normAutofit lnSpcReduction="10000"/>
          </a:bodyPr>
          <a:lstStyle/>
          <a:p>
            <a:pPr eaLnBrk="1" hangingPunct="1">
              <a:lnSpc>
                <a:spcPct val="90000"/>
              </a:lnSpc>
            </a:pPr>
            <a:r>
              <a:rPr lang="en-US" altLang="en-US" sz="2400"/>
              <a:t>Purpose and procedures</a:t>
            </a:r>
          </a:p>
          <a:p>
            <a:pPr eaLnBrk="1" hangingPunct="1">
              <a:lnSpc>
                <a:spcPct val="90000"/>
              </a:lnSpc>
            </a:pPr>
            <a:r>
              <a:rPr lang="en-US" altLang="en-US" sz="2400"/>
              <a:t>Risks and benefits</a:t>
            </a:r>
          </a:p>
          <a:p>
            <a:pPr eaLnBrk="1" hangingPunct="1">
              <a:lnSpc>
                <a:spcPct val="90000"/>
              </a:lnSpc>
            </a:pPr>
            <a:r>
              <a:rPr lang="en-US" altLang="en-US" sz="2400"/>
              <a:t>Description of how data will be handled to assure subject anonymity</a:t>
            </a:r>
          </a:p>
          <a:p>
            <a:pPr eaLnBrk="1" hangingPunct="1">
              <a:lnSpc>
                <a:spcPct val="90000"/>
              </a:lnSpc>
            </a:pPr>
            <a:r>
              <a:rPr lang="en-US" altLang="en-US" sz="2400"/>
              <a:t>Statement that the subject may withdraw without prejudice</a:t>
            </a:r>
          </a:p>
          <a:p>
            <a:pPr eaLnBrk="1" hangingPunct="1">
              <a:lnSpc>
                <a:spcPct val="90000"/>
              </a:lnSpc>
            </a:pPr>
            <a:r>
              <a:rPr lang="en-US" altLang="en-US" sz="2400"/>
              <a:t>Name and number of the investigator</a:t>
            </a:r>
          </a:p>
          <a:p>
            <a:pPr eaLnBrk="1" hangingPunct="1">
              <a:lnSpc>
                <a:spcPct val="90000"/>
              </a:lnSpc>
            </a:pPr>
            <a:r>
              <a:rPr lang="en-US" altLang="en-US" sz="2400"/>
              <a:t>Completed informed consent form</a:t>
            </a:r>
          </a:p>
          <a:p>
            <a:pPr eaLnBrk="1" hangingPunct="1">
              <a:lnSpc>
                <a:spcPct val="90000"/>
              </a:lnSpc>
            </a:pPr>
            <a:r>
              <a:rPr lang="en-US" altLang="en-US" sz="2400"/>
              <a:t>Available alternative procedures and therapies</a:t>
            </a:r>
          </a:p>
          <a:p>
            <a:pPr eaLnBrk="1" hangingPunct="1">
              <a:lnSpc>
                <a:spcPct val="90000"/>
              </a:lnSpc>
            </a:pPr>
            <a:r>
              <a:rPr lang="en-US" altLang="en-US" sz="2400"/>
              <a:t>Subjects right to treatment or compensation in the event of research-related injury</a:t>
            </a:r>
          </a:p>
        </p:txBody>
      </p:sp>
    </p:spTree>
    <p:extLst>
      <p:ext uri="{BB962C8B-B14F-4D97-AF65-F5344CB8AC3E}">
        <p14:creationId xmlns:p14="http://schemas.microsoft.com/office/powerpoint/2010/main" val="3904472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en-US" smtClean="0"/>
              <a:t>Informed Consent</a:t>
            </a:r>
          </a:p>
        </p:txBody>
      </p:sp>
      <p:sp>
        <p:nvSpPr>
          <p:cNvPr id="31747" name="Rectangle 3"/>
          <p:cNvSpPr>
            <a:spLocks noGrp="1" noChangeArrowheads="1"/>
          </p:cNvSpPr>
          <p:nvPr>
            <p:ph type="body" idx="1"/>
          </p:nvPr>
        </p:nvSpPr>
        <p:spPr/>
        <p:txBody>
          <a:bodyPr/>
          <a:lstStyle/>
          <a:p>
            <a:pPr eaLnBrk="1" hangingPunct="1"/>
            <a:r>
              <a:rPr lang="en-US" altLang="en-US" smtClean="0"/>
              <a:t>Voluntary permission given by the subject after being informed of the purpose, methods, risks, and benefits</a:t>
            </a:r>
          </a:p>
          <a:p>
            <a:pPr eaLnBrk="1" hangingPunct="1"/>
            <a:r>
              <a:rPr lang="en-US" altLang="en-US" smtClean="0"/>
              <a:t>Failure to obtain IC is battery or negligence</a:t>
            </a:r>
          </a:p>
          <a:p>
            <a:pPr eaLnBrk="1" hangingPunct="1"/>
            <a:r>
              <a:rPr lang="en-US" altLang="en-US" smtClean="0"/>
              <a:t>Subject may withdraw at any time without penalty</a:t>
            </a:r>
          </a:p>
        </p:txBody>
      </p:sp>
    </p:spTree>
    <p:extLst>
      <p:ext uri="{BB962C8B-B14F-4D97-AF65-F5344CB8AC3E}">
        <p14:creationId xmlns:p14="http://schemas.microsoft.com/office/powerpoint/2010/main" val="2116522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en-US" smtClean="0"/>
              <a:t>Ethical Issues</a:t>
            </a:r>
          </a:p>
        </p:txBody>
      </p:sp>
      <p:sp>
        <p:nvSpPr>
          <p:cNvPr id="32771" name="Rectangle 3"/>
          <p:cNvSpPr>
            <a:spLocks noGrp="1" noChangeArrowheads="1"/>
          </p:cNvSpPr>
          <p:nvPr>
            <p:ph type="body" idx="1"/>
          </p:nvPr>
        </p:nvSpPr>
        <p:spPr>
          <a:xfrm>
            <a:off x="1658938" y="2116138"/>
            <a:ext cx="8896350" cy="4437062"/>
          </a:xfrm>
        </p:spPr>
        <p:txBody>
          <a:bodyPr/>
          <a:lstStyle/>
          <a:p>
            <a:pPr eaLnBrk="1" hangingPunct="1">
              <a:lnSpc>
                <a:spcPct val="90000"/>
              </a:lnSpc>
            </a:pPr>
            <a:r>
              <a:rPr lang="en-US" altLang="en-US" smtClean="0"/>
              <a:t>Respect for persons</a:t>
            </a:r>
          </a:p>
          <a:p>
            <a:pPr lvl="1" eaLnBrk="1" hangingPunct="1">
              <a:lnSpc>
                <a:spcPct val="90000"/>
              </a:lnSpc>
            </a:pPr>
            <a:r>
              <a:rPr lang="en-US" altLang="en-US" smtClean="0"/>
              <a:t>Researchers will endeavor to treat subjects as autonomous, self-determining individuals; incompetent patients are entitled to the protection they deserve</a:t>
            </a:r>
          </a:p>
          <a:p>
            <a:pPr eaLnBrk="1" hangingPunct="1">
              <a:lnSpc>
                <a:spcPct val="90000"/>
              </a:lnSpc>
            </a:pPr>
            <a:r>
              <a:rPr lang="en-US" altLang="en-US" smtClean="0"/>
              <a:t>Justice</a:t>
            </a:r>
          </a:p>
          <a:p>
            <a:pPr lvl="1" eaLnBrk="1" hangingPunct="1">
              <a:lnSpc>
                <a:spcPct val="90000"/>
              </a:lnSpc>
            </a:pPr>
            <a:r>
              <a:rPr lang="en-US" altLang="en-US" smtClean="0"/>
              <a:t>All persons are to be treated fairly and equally</a:t>
            </a:r>
          </a:p>
          <a:p>
            <a:pPr eaLnBrk="1" hangingPunct="1">
              <a:lnSpc>
                <a:spcPct val="90000"/>
              </a:lnSpc>
            </a:pPr>
            <a:r>
              <a:rPr lang="en-US" altLang="en-US" smtClean="0"/>
              <a:t>Beneficence</a:t>
            </a:r>
          </a:p>
          <a:p>
            <a:pPr lvl="1" eaLnBrk="1" hangingPunct="1">
              <a:lnSpc>
                <a:spcPct val="90000"/>
              </a:lnSpc>
            </a:pPr>
            <a:r>
              <a:rPr lang="en-US" altLang="en-US" smtClean="0"/>
              <a:t>Commitment to do no harm, maximize potential benefit, and minimize potential harms</a:t>
            </a:r>
          </a:p>
        </p:txBody>
      </p:sp>
    </p:spTree>
    <p:extLst>
      <p:ext uri="{BB962C8B-B14F-4D97-AF65-F5344CB8AC3E}">
        <p14:creationId xmlns:p14="http://schemas.microsoft.com/office/powerpoint/2010/main" val="2523612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en-US" smtClean="0"/>
              <a:t>The AARC Code of Ethics</a:t>
            </a:r>
          </a:p>
        </p:txBody>
      </p:sp>
      <p:sp>
        <p:nvSpPr>
          <p:cNvPr id="33795" name="Rectangle 3"/>
          <p:cNvSpPr>
            <a:spLocks noGrp="1" noChangeArrowheads="1"/>
          </p:cNvSpPr>
          <p:nvPr>
            <p:ph type="body" sz="half" idx="1"/>
          </p:nvPr>
        </p:nvSpPr>
        <p:spPr>
          <a:xfrm>
            <a:off x="1658939" y="2116138"/>
            <a:ext cx="4371975" cy="4208462"/>
          </a:xfrm>
        </p:spPr>
        <p:txBody>
          <a:bodyPr/>
          <a:lstStyle/>
          <a:p>
            <a:pPr eaLnBrk="1" hangingPunct="1">
              <a:lnSpc>
                <a:spcPct val="80000"/>
              </a:lnSpc>
            </a:pPr>
            <a:r>
              <a:rPr lang="en-US" altLang="en-US" sz="2000"/>
              <a:t>Demonstrate behavior that reflects integrity, supports objectivity, and fosters trust in  the profession and its professionals. Actively maintain and continually improve their        professional competence, and represent it accurately. </a:t>
            </a:r>
          </a:p>
          <a:p>
            <a:pPr eaLnBrk="1" hangingPunct="1">
              <a:lnSpc>
                <a:spcPct val="80000"/>
              </a:lnSpc>
            </a:pPr>
            <a:r>
              <a:rPr lang="en-US" altLang="en-US" sz="2000"/>
              <a:t>Perform only those procedures or functions in which they are individually competent and which are within the scope of accepted and responsible practice.</a:t>
            </a:r>
            <a:r>
              <a:rPr lang="en-US" altLang="en-US" sz="1800"/>
              <a:t> </a:t>
            </a:r>
          </a:p>
          <a:p>
            <a:pPr eaLnBrk="1" hangingPunct="1">
              <a:lnSpc>
                <a:spcPct val="80000"/>
              </a:lnSpc>
            </a:pPr>
            <a:endParaRPr lang="en-US" altLang="en-US" sz="1800"/>
          </a:p>
        </p:txBody>
      </p:sp>
      <p:sp>
        <p:nvSpPr>
          <p:cNvPr id="33796" name="Rectangle 4"/>
          <p:cNvSpPr>
            <a:spLocks noGrp="1" noChangeArrowheads="1"/>
          </p:cNvSpPr>
          <p:nvPr>
            <p:ph type="body" sz="half" idx="2"/>
          </p:nvPr>
        </p:nvSpPr>
        <p:spPr/>
        <p:txBody>
          <a:bodyPr/>
          <a:lstStyle/>
          <a:p>
            <a:pPr eaLnBrk="1" hangingPunct="1">
              <a:lnSpc>
                <a:spcPct val="80000"/>
              </a:lnSpc>
            </a:pPr>
            <a:r>
              <a:rPr lang="en-US" altLang="en-US" sz="2000"/>
              <a:t>Respect and protect the legal and personal rights of patients they care for, including  the right to informed consent and refusal of treatment. </a:t>
            </a:r>
          </a:p>
          <a:p>
            <a:pPr>
              <a:lnSpc>
                <a:spcPct val="80000"/>
              </a:lnSpc>
              <a:spcBef>
                <a:spcPts val="488"/>
              </a:spcBef>
            </a:pPr>
            <a:r>
              <a:rPr lang="en-US" altLang="en-US" sz="2000"/>
              <a:t> Divulge no confidential information regarding any patient or family unless disclosure is required for responsible performance of duty, or required by law. </a:t>
            </a:r>
          </a:p>
          <a:p>
            <a:pPr eaLnBrk="1" hangingPunct="1">
              <a:lnSpc>
                <a:spcPct val="80000"/>
              </a:lnSpc>
            </a:pPr>
            <a:endParaRPr lang="en-US" altLang="en-US" sz="2000"/>
          </a:p>
        </p:txBody>
      </p:sp>
    </p:spTree>
    <p:extLst>
      <p:ext uri="{BB962C8B-B14F-4D97-AF65-F5344CB8AC3E}">
        <p14:creationId xmlns:p14="http://schemas.microsoft.com/office/powerpoint/2010/main" val="3277066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altLang="en-US" smtClean="0"/>
              <a:t>AARC Code of Ethics</a:t>
            </a:r>
          </a:p>
        </p:txBody>
      </p:sp>
      <p:sp>
        <p:nvSpPr>
          <p:cNvPr id="34819" name="Rectangle 3"/>
          <p:cNvSpPr>
            <a:spLocks noGrp="1" noChangeArrowheads="1"/>
          </p:cNvSpPr>
          <p:nvPr>
            <p:ph type="body" sz="half" idx="1"/>
          </p:nvPr>
        </p:nvSpPr>
        <p:spPr/>
        <p:txBody>
          <a:bodyPr/>
          <a:lstStyle/>
          <a:p>
            <a:pPr eaLnBrk="1" hangingPunct="1">
              <a:lnSpc>
                <a:spcPct val="90000"/>
              </a:lnSpc>
            </a:pPr>
            <a:r>
              <a:rPr lang="en-US" altLang="en-US" sz="2400"/>
              <a:t>Provide care without discrimination on any basis, with respect for the rights and       dignity of all individuals. </a:t>
            </a:r>
          </a:p>
          <a:p>
            <a:pPr eaLnBrk="1" hangingPunct="1">
              <a:lnSpc>
                <a:spcPct val="90000"/>
              </a:lnSpc>
            </a:pPr>
            <a:r>
              <a:rPr lang="en-US" altLang="en-US" sz="2400"/>
              <a:t> Promote disease prevention and wellness. </a:t>
            </a:r>
          </a:p>
          <a:p>
            <a:pPr eaLnBrk="1" hangingPunct="1">
              <a:lnSpc>
                <a:spcPct val="90000"/>
              </a:lnSpc>
            </a:pPr>
            <a:r>
              <a:rPr lang="en-US" altLang="en-US" sz="2400"/>
              <a:t>Refuse to participate in illegal or unethical acts, and refuse to conceal illegal, unethical or incompetent acts of others. </a:t>
            </a:r>
          </a:p>
        </p:txBody>
      </p:sp>
      <p:sp>
        <p:nvSpPr>
          <p:cNvPr id="34820" name="Rectangle 4"/>
          <p:cNvSpPr>
            <a:spLocks noGrp="1" noChangeArrowheads="1"/>
          </p:cNvSpPr>
          <p:nvPr>
            <p:ph type="body" sz="half" idx="2"/>
          </p:nvPr>
        </p:nvSpPr>
        <p:spPr/>
        <p:txBody>
          <a:bodyPr/>
          <a:lstStyle/>
          <a:p>
            <a:pPr eaLnBrk="1" hangingPunct="1">
              <a:lnSpc>
                <a:spcPct val="90000"/>
              </a:lnSpc>
            </a:pPr>
            <a:r>
              <a:rPr lang="en-US" altLang="en-US" sz="2400"/>
              <a:t>Follow sound scientific procedures and ethical principles in research. </a:t>
            </a:r>
          </a:p>
          <a:p>
            <a:pPr eaLnBrk="1" hangingPunct="1">
              <a:lnSpc>
                <a:spcPct val="90000"/>
              </a:lnSpc>
            </a:pPr>
            <a:r>
              <a:rPr lang="en-US" altLang="en-US" sz="2400"/>
              <a:t>Comply with state or federal laws which govern and relate to their practice. </a:t>
            </a:r>
          </a:p>
          <a:p>
            <a:pPr eaLnBrk="1" hangingPunct="1">
              <a:lnSpc>
                <a:spcPct val="90000"/>
              </a:lnSpc>
            </a:pPr>
            <a:r>
              <a:rPr lang="en-US" altLang="en-US" sz="2400"/>
              <a:t>Avoid any form of conduct that creates a conflict of interest, and shall follow the       principles of ethical business behavior. </a:t>
            </a:r>
          </a:p>
        </p:txBody>
      </p:sp>
    </p:spTree>
    <p:extLst>
      <p:ext uri="{BB962C8B-B14F-4D97-AF65-F5344CB8AC3E}">
        <p14:creationId xmlns:p14="http://schemas.microsoft.com/office/powerpoint/2010/main" val="958152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en-US" smtClean="0"/>
              <a:t>AARC Code of Ethics</a:t>
            </a:r>
          </a:p>
        </p:txBody>
      </p:sp>
      <p:sp>
        <p:nvSpPr>
          <p:cNvPr id="35843" name="Rectangle 3"/>
          <p:cNvSpPr>
            <a:spLocks noGrp="1" noChangeArrowheads="1"/>
          </p:cNvSpPr>
          <p:nvPr>
            <p:ph type="body" idx="1"/>
          </p:nvPr>
        </p:nvSpPr>
        <p:spPr/>
        <p:txBody>
          <a:bodyPr/>
          <a:lstStyle/>
          <a:p>
            <a:pPr eaLnBrk="1" hangingPunct="1"/>
            <a:r>
              <a:rPr lang="en-US" altLang="en-US" smtClean="0"/>
              <a:t>Promote health care delivery through improvement of the access, efficacy, and cost of patient care. </a:t>
            </a:r>
          </a:p>
          <a:p>
            <a:pPr eaLnBrk="1" hangingPunct="1"/>
            <a:r>
              <a:rPr lang="en-US" altLang="en-US" smtClean="0"/>
              <a:t> Refrain from indiscriminate and unnecessary use of resources</a:t>
            </a:r>
          </a:p>
        </p:txBody>
      </p:sp>
    </p:spTree>
    <p:extLst>
      <p:ext uri="{BB962C8B-B14F-4D97-AF65-F5344CB8AC3E}">
        <p14:creationId xmlns:p14="http://schemas.microsoft.com/office/powerpoint/2010/main" val="32024863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5752" y="152400"/>
            <a:ext cx="8534400" cy="990600"/>
          </a:xfrm>
        </p:spPr>
        <p:txBody>
          <a:bodyPr>
            <a:normAutofit fontScale="90000"/>
          </a:bodyPr>
          <a:lstStyle/>
          <a:p>
            <a:r>
              <a:rPr lang="en-US" sz="3600" dirty="0">
                <a:latin typeface="Avenir LT Std 45 Book" pitchFamily="1" charset="0"/>
              </a:rPr>
              <a:t>Regulatory Protection of Human Subjects in </a:t>
            </a:r>
            <a:r>
              <a:rPr lang="en-US" sz="3600" dirty="0">
                <a:latin typeface="Avenir LT Std 45 Book" pitchFamily="1" charset="0"/>
              </a:rPr>
              <a:t>Research</a:t>
            </a:r>
            <a:endParaRPr lang="en-US" dirty="0">
              <a:solidFill>
                <a:schemeClr val="tx1"/>
              </a:solidFill>
            </a:endParaRPr>
          </a:p>
        </p:txBody>
      </p:sp>
      <p:sp>
        <p:nvSpPr>
          <p:cNvPr id="3" name="Content Placeholder 2"/>
          <p:cNvSpPr>
            <a:spLocks noGrp="1"/>
          </p:cNvSpPr>
          <p:nvPr>
            <p:ph sz="quarter" idx="1"/>
          </p:nvPr>
        </p:nvSpPr>
        <p:spPr/>
        <p:txBody>
          <a:bodyPr/>
          <a:lstStyle/>
          <a:p>
            <a:r>
              <a:rPr lang="en-US" dirty="0" smtClean="0"/>
              <a:t>Objectives</a:t>
            </a:r>
          </a:p>
          <a:p>
            <a:pPr lvl="0"/>
            <a:r>
              <a:rPr lang="en-US" dirty="0"/>
              <a:t>Describe, discuss, and define the history of protection of human </a:t>
            </a:r>
            <a:r>
              <a:rPr lang="en-US" dirty="0" smtClean="0"/>
              <a:t>subjects</a:t>
            </a:r>
          </a:p>
          <a:p>
            <a:pPr lvl="0"/>
            <a:r>
              <a:rPr lang="en-US" dirty="0" smtClean="0"/>
              <a:t>Describe </a:t>
            </a:r>
            <a:r>
              <a:rPr lang="en-US" dirty="0"/>
              <a:t>and discuss the need for protection of human </a:t>
            </a:r>
            <a:r>
              <a:rPr lang="en-US" dirty="0" smtClean="0"/>
              <a:t>subjects</a:t>
            </a:r>
          </a:p>
          <a:p>
            <a:pPr lvl="0"/>
            <a:r>
              <a:rPr lang="en-US" dirty="0"/>
              <a:t>Outline and discuss the Belmont Principles</a:t>
            </a:r>
          </a:p>
          <a:p>
            <a:pPr lvl="0"/>
            <a:r>
              <a:rPr lang="en-US" dirty="0"/>
              <a:t>Describe the functions of the IRB</a:t>
            </a:r>
          </a:p>
          <a:p>
            <a:pPr lvl="0"/>
            <a:r>
              <a:rPr lang="en-US" dirty="0"/>
              <a:t>List the elements of informed </a:t>
            </a:r>
            <a:r>
              <a:rPr lang="en-US" dirty="0" smtClean="0"/>
              <a:t>consent</a:t>
            </a:r>
          </a:p>
          <a:p>
            <a:pPr lvl="0"/>
            <a:endParaRPr lang="en-US" dirty="0"/>
          </a:p>
          <a:p>
            <a:pPr lvl="1"/>
            <a:endParaRPr lang="en-US" dirty="0"/>
          </a:p>
        </p:txBody>
      </p:sp>
    </p:spTree>
    <p:extLst>
      <p:ext uri="{BB962C8B-B14F-4D97-AF65-F5344CB8AC3E}">
        <p14:creationId xmlns:p14="http://schemas.microsoft.com/office/powerpoint/2010/main" val="2963419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Protection of Human Subjects</a:t>
            </a:r>
            <a:endParaRPr lang="en-US" dirty="0"/>
          </a:p>
        </p:txBody>
      </p:sp>
      <p:sp>
        <p:nvSpPr>
          <p:cNvPr id="3" name="Content Placeholder 2"/>
          <p:cNvSpPr>
            <a:spLocks noGrp="1"/>
          </p:cNvSpPr>
          <p:nvPr>
            <p:ph idx="1"/>
          </p:nvPr>
        </p:nvSpPr>
        <p:spPr>
          <a:xfrm>
            <a:off x="1981200" y="1219200"/>
            <a:ext cx="8229600" cy="4343400"/>
          </a:xfrm>
        </p:spPr>
        <p:txBody>
          <a:bodyPr>
            <a:normAutofit fontScale="92500" lnSpcReduction="10000"/>
          </a:bodyPr>
          <a:lstStyle/>
          <a:p>
            <a:endParaRPr lang="en-US" dirty="0" smtClean="0"/>
          </a:p>
          <a:p>
            <a:r>
              <a:rPr lang="en-US" dirty="0" smtClean="0"/>
              <a:t>Paramount importance</a:t>
            </a:r>
          </a:p>
          <a:p>
            <a:endParaRPr lang="en-US" sz="2400" dirty="0"/>
          </a:p>
          <a:p>
            <a:r>
              <a:rPr lang="en-US" dirty="0" smtClean="0"/>
              <a:t>Highly regulated</a:t>
            </a:r>
          </a:p>
          <a:p>
            <a:pPr lvl="1"/>
            <a:r>
              <a:rPr lang="en-US" dirty="0" smtClean="0"/>
              <a:t>Federal</a:t>
            </a:r>
          </a:p>
          <a:p>
            <a:pPr lvl="1"/>
            <a:r>
              <a:rPr lang="en-US" dirty="0" smtClean="0"/>
              <a:t>State</a:t>
            </a:r>
          </a:p>
          <a:p>
            <a:pPr lvl="1"/>
            <a:r>
              <a:rPr lang="en-US" dirty="0" smtClean="0"/>
              <a:t>Local</a:t>
            </a:r>
          </a:p>
          <a:p>
            <a:endParaRPr lang="en-US" sz="2400" dirty="0"/>
          </a:p>
          <a:p>
            <a:r>
              <a:rPr lang="en-US" dirty="0" smtClean="0"/>
              <a:t>Covers all human research</a:t>
            </a:r>
          </a:p>
          <a:p>
            <a:pPr lvl="1"/>
            <a:r>
              <a:rPr lang="en-US" dirty="0" smtClean="0"/>
              <a:t>Expanded authority beyond biomedical</a:t>
            </a:r>
          </a:p>
          <a:p>
            <a:pPr lvl="1"/>
            <a:r>
              <a:rPr lang="en-US" dirty="0" smtClean="0"/>
              <a:t>Different levels of approval</a:t>
            </a:r>
          </a:p>
        </p:txBody>
      </p:sp>
    </p:spTree>
    <p:extLst>
      <p:ext uri="{BB962C8B-B14F-4D97-AF65-F5344CB8AC3E}">
        <p14:creationId xmlns:p14="http://schemas.microsoft.com/office/powerpoint/2010/main" val="24225824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Institutional Review Board</a:t>
            </a:r>
            <a:endParaRPr lang="en-US" dirty="0"/>
          </a:p>
        </p:txBody>
      </p:sp>
      <p:sp>
        <p:nvSpPr>
          <p:cNvPr id="3" name="Content Placeholder 2"/>
          <p:cNvSpPr>
            <a:spLocks noGrp="1"/>
          </p:cNvSpPr>
          <p:nvPr>
            <p:ph idx="1"/>
          </p:nvPr>
        </p:nvSpPr>
        <p:spPr/>
        <p:txBody>
          <a:bodyPr>
            <a:normAutofit lnSpcReduction="10000"/>
          </a:bodyPr>
          <a:lstStyle/>
          <a:p>
            <a:r>
              <a:rPr lang="en-US" dirty="0" smtClean="0"/>
              <a:t>Scientists</a:t>
            </a:r>
          </a:p>
          <a:p>
            <a:endParaRPr lang="en-US" dirty="0" smtClean="0"/>
          </a:p>
          <a:p>
            <a:r>
              <a:rPr lang="en-US" dirty="0" smtClean="0"/>
              <a:t>Non-scientists</a:t>
            </a:r>
          </a:p>
          <a:p>
            <a:endParaRPr lang="en-US" dirty="0" smtClean="0"/>
          </a:p>
          <a:p>
            <a:r>
              <a:rPr lang="en-US" dirty="0" smtClean="0"/>
              <a:t>Members not affiliated with institutions</a:t>
            </a:r>
          </a:p>
          <a:p>
            <a:endParaRPr lang="en-US" dirty="0" smtClean="0"/>
          </a:p>
          <a:p>
            <a:r>
              <a:rPr lang="en-US" dirty="0" smtClean="0"/>
              <a:t>Representatives of special populations</a:t>
            </a:r>
            <a:endParaRPr lang="en-US" dirty="0"/>
          </a:p>
          <a:p>
            <a:endParaRPr lang="en-US" dirty="0" smtClean="0"/>
          </a:p>
          <a:p>
            <a:r>
              <a:rPr lang="en-US" dirty="0" smtClean="0"/>
              <a:t>Purpose: </a:t>
            </a:r>
            <a:r>
              <a:rPr lang="en-US" dirty="0"/>
              <a:t>p</a:t>
            </a:r>
            <a:r>
              <a:rPr lang="en-US" dirty="0" smtClean="0"/>
              <a:t>rotect human subjects</a:t>
            </a:r>
          </a:p>
          <a:p>
            <a:endParaRPr lang="en-US" dirty="0"/>
          </a:p>
        </p:txBody>
      </p:sp>
    </p:spTree>
    <p:extLst>
      <p:ext uri="{BB962C8B-B14F-4D97-AF65-F5344CB8AC3E}">
        <p14:creationId xmlns:p14="http://schemas.microsoft.com/office/powerpoint/2010/main" val="34968375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Points</a:t>
            </a:r>
            <a:endParaRPr lang="en-US" dirty="0"/>
          </a:p>
        </p:txBody>
      </p:sp>
      <p:sp>
        <p:nvSpPr>
          <p:cNvPr id="3" name="Content Placeholder 2"/>
          <p:cNvSpPr>
            <a:spLocks noGrp="1"/>
          </p:cNvSpPr>
          <p:nvPr>
            <p:ph idx="1"/>
          </p:nvPr>
        </p:nvSpPr>
        <p:spPr/>
        <p:txBody>
          <a:bodyPr/>
          <a:lstStyle/>
          <a:p>
            <a:r>
              <a:rPr lang="en-US" dirty="0" smtClean="0"/>
              <a:t>The following is intended to be a general overview</a:t>
            </a:r>
          </a:p>
          <a:p>
            <a:pPr marL="0" indent="0">
              <a:buNone/>
            </a:pPr>
            <a:endParaRPr lang="en-US" dirty="0"/>
          </a:p>
          <a:p>
            <a:r>
              <a:rPr lang="en-US" dirty="0" smtClean="0"/>
              <a:t>Institutions and local IRBs may have variations on what is presented</a:t>
            </a:r>
          </a:p>
          <a:p>
            <a:endParaRPr lang="en-US" dirty="0"/>
          </a:p>
          <a:p>
            <a:r>
              <a:rPr lang="en-US" dirty="0" smtClean="0"/>
              <a:t>Know your institutional requirements</a:t>
            </a:r>
            <a:endParaRPr lang="en-US" dirty="0"/>
          </a:p>
        </p:txBody>
      </p:sp>
    </p:spTree>
    <p:extLst>
      <p:ext uri="{BB962C8B-B14F-4D97-AF65-F5344CB8AC3E}">
        <p14:creationId xmlns:p14="http://schemas.microsoft.com/office/powerpoint/2010/main" val="35005053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defRPr/>
            </a:pPr>
            <a:r>
              <a:rPr lang="en-US" dirty="0" smtClean="0"/>
              <a:t>Overview</a:t>
            </a:r>
          </a:p>
        </p:txBody>
      </p:sp>
      <p:sp>
        <p:nvSpPr>
          <p:cNvPr id="5123" name="Rectangle 3"/>
          <p:cNvSpPr>
            <a:spLocks noGrp="1" noChangeArrowheads="1"/>
          </p:cNvSpPr>
          <p:nvPr>
            <p:ph idx="1"/>
          </p:nvPr>
        </p:nvSpPr>
        <p:spPr/>
        <p:txBody>
          <a:bodyPr/>
          <a:lstStyle/>
          <a:p>
            <a:pPr eaLnBrk="1" hangingPunct="1">
              <a:defRPr/>
            </a:pPr>
            <a:r>
              <a:rPr lang="en-US" dirty="0" smtClean="0"/>
              <a:t>What needs IRB approval?</a:t>
            </a:r>
          </a:p>
          <a:p>
            <a:pPr eaLnBrk="1" hangingPunct="1">
              <a:defRPr/>
            </a:pPr>
            <a:endParaRPr lang="en-US" dirty="0" smtClean="0"/>
          </a:p>
          <a:p>
            <a:pPr eaLnBrk="1" hangingPunct="1">
              <a:defRPr/>
            </a:pPr>
            <a:r>
              <a:rPr lang="en-US" dirty="0" smtClean="0"/>
              <a:t>Categories of research</a:t>
            </a:r>
          </a:p>
          <a:p>
            <a:pPr eaLnBrk="1" hangingPunct="1">
              <a:defRPr/>
            </a:pPr>
            <a:endParaRPr lang="en-US" dirty="0" smtClean="0"/>
          </a:p>
          <a:p>
            <a:pPr eaLnBrk="1" hangingPunct="1">
              <a:defRPr/>
            </a:pPr>
            <a:r>
              <a:rPr lang="en-US" dirty="0" smtClean="0"/>
              <a:t>How to determine which category to use</a:t>
            </a:r>
          </a:p>
          <a:p>
            <a:pPr eaLnBrk="1" hangingPunct="1">
              <a:defRPr/>
            </a:pPr>
            <a:endParaRPr lang="en-US" dirty="0" smtClean="0"/>
          </a:p>
          <a:p>
            <a:pPr eaLnBrk="1" hangingPunct="1">
              <a:defRPr/>
            </a:pPr>
            <a:r>
              <a:rPr lang="en-US" dirty="0" smtClean="0"/>
              <a:t>Principal investigator </a:t>
            </a:r>
            <a:r>
              <a:rPr lang="en-US" dirty="0"/>
              <a:t>r</a:t>
            </a:r>
            <a:r>
              <a:rPr lang="en-US" dirty="0" smtClean="0"/>
              <a:t>esponsibilities</a:t>
            </a:r>
          </a:p>
        </p:txBody>
      </p:sp>
    </p:spTree>
    <p:extLst>
      <p:ext uri="{BB962C8B-B14F-4D97-AF65-F5344CB8AC3E}">
        <p14:creationId xmlns:p14="http://schemas.microsoft.com/office/powerpoint/2010/main" val="34552134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defRPr/>
            </a:pPr>
            <a:r>
              <a:rPr lang="en-US" dirty="0" smtClean="0"/>
              <a:t>What Needs IRB Approval?</a:t>
            </a:r>
          </a:p>
        </p:txBody>
      </p:sp>
      <p:sp>
        <p:nvSpPr>
          <p:cNvPr id="6147" name="Rectangle 3"/>
          <p:cNvSpPr>
            <a:spLocks noGrp="1" noChangeArrowheads="1"/>
          </p:cNvSpPr>
          <p:nvPr>
            <p:ph idx="1"/>
          </p:nvPr>
        </p:nvSpPr>
        <p:spPr>
          <a:xfrm>
            <a:off x="1981200" y="1295400"/>
            <a:ext cx="8229600" cy="4343400"/>
          </a:xfrm>
        </p:spPr>
        <p:txBody>
          <a:bodyPr/>
          <a:lstStyle/>
          <a:p>
            <a:pPr eaLnBrk="1" hangingPunct="1">
              <a:defRPr/>
            </a:pPr>
            <a:endParaRPr lang="en-US" dirty="0" smtClean="0"/>
          </a:p>
          <a:p>
            <a:pPr eaLnBrk="1" hangingPunct="1">
              <a:defRPr/>
            </a:pPr>
            <a:r>
              <a:rPr lang="en-US" dirty="0" smtClean="0"/>
              <a:t>Human research must be reviewed and approved by the IRB before research is started</a:t>
            </a:r>
          </a:p>
          <a:p>
            <a:pPr eaLnBrk="1" hangingPunct="1">
              <a:defRPr/>
            </a:pPr>
            <a:endParaRPr lang="en-US" dirty="0" smtClean="0"/>
          </a:p>
          <a:p>
            <a:pPr eaLnBrk="1" hangingPunct="1">
              <a:defRPr/>
            </a:pPr>
            <a:r>
              <a:rPr lang="en-US" dirty="0" smtClean="0"/>
              <a:t>What is human </a:t>
            </a:r>
            <a:r>
              <a:rPr lang="en-US" dirty="0"/>
              <a:t>r</a:t>
            </a:r>
            <a:r>
              <a:rPr lang="en-US" dirty="0" smtClean="0"/>
              <a:t>esearch?</a:t>
            </a:r>
          </a:p>
          <a:p>
            <a:pPr lvl="1" eaLnBrk="1" hangingPunct="1">
              <a:defRPr/>
            </a:pPr>
            <a:r>
              <a:rPr lang="en-US" dirty="0" smtClean="0"/>
              <a:t>There are </a:t>
            </a:r>
            <a:r>
              <a:rPr lang="en-US" u="sng" dirty="0" smtClean="0"/>
              <a:t>two</a:t>
            </a:r>
            <a:r>
              <a:rPr lang="en-US" dirty="0" smtClean="0"/>
              <a:t> definitions of human </a:t>
            </a:r>
            <a:r>
              <a:rPr lang="en-US" dirty="0"/>
              <a:t>r</a:t>
            </a:r>
            <a:r>
              <a:rPr lang="en-US" dirty="0" smtClean="0"/>
              <a:t>esearch that must be considered. If the activity meets either definition, it must be approved by the IRB </a:t>
            </a:r>
          </a:p>
          <a:p>
            <a:pPr lvl="2" eaLnBrk="1" hangingPunct="1">
              <a:defRPr/>
            </a:pPr>
            <a:r>
              <a:rPr lang="en-US" dirty="0" smtClean="0"/>
              <a:t>Department of Health and Human Services (DHHS)</a:t>
            </a:r>
          </a:p>
          <a:p>
            <a:pPr lvl="2" eaLnBrk="1" hangingPunct="1">
              <a:defRPr/>
            </a:pPr>
            <a:r>
              <a:rPr lang="en-US" dirty="0" smtClean="0"/>
              <a:t>Food and Drug Administration (FDA)</a:t>
            </a:r>
          </a:p>
        </p:txBody>
      </p:sp>
    </p:spTree>
    <p:extLst>
      <p:ext uri="{BB962C8B-B14F-4D97-AF65-F5344CB8AC3E}">
        <p14:creationId xmlns:p14="http://schemas.microsoft.com/office/powerpoint/2010/main" val="1637364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47">
                                            <p:txEl>
                                              <p:pRg st="1" end="1"/>
                                            </p:txEl>
                                          </p:spTgt>
                                        </p:tgtEl>
                                        <p:attrNameLst>
                                          <p:attrName>style.visibility</p:attrName>
                                        </p:attrNameLst>
                                      </p:cBhvr>
                                      <p:to>
                                        <p:strVal val="visible"/>
                                      </p:to>
                                    </p:set>
                                    <p:animEffect transition="in" filter="fade">
                                      <p:cBhvr>
                                        <p:cTn id="7" dur="1000"/>
                                        <p:tgtEl>
                                          <p:spTgt spid="6147">
                                            <p:txEl>
                                              <p:pRg st="1" end="1"/>
                                            </p:txEl>
                                          </p:spTgt>
                                        </p:tgtEl>
                                      </p:cBhvr>
                                    </p:animEffect>
                                    <p:anim calcmode="lin" valueType="num">
                                      <p:cBhvr>
                                        <p:cTn id="8" dur="1000" fill="hold"/>
                                        <p:tgtEl>
                                          <p:spTgt spid="614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14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147">
                                            <p:txEl>
                                              <p:pRg st="3" end="3"/>
                                            </p:txEl>
                                          </p:spTgt>
                                        </p:tgtEl>
                                        <p:attrNameLst>
                                          <p:attrName>style.visibility</p:attrName>
                                        </p:attrNameLst>
                                      </p:cBhvr>
                                      <p:to>
                                        <p:strVal val="visible"/>
                                      </p:to>
                                    </p:set>
                                    <p:animEffect transition="in" filter="fade">
                                      <p:cBhvr>
                                        <p:cTn id="14" dur="1000"/>
                                        <p:tgtEl>
                                          <p:spTgt spid="6147">
                                            <p:txEl>
                                              <p:pRg st="3" end="3"/>
                                            </p:txEl>
                                          </p:spTgt>
                                        </p:tgtEl>
                                      </p:cBhvr>
                                    </p:animEffect>
                                    <p:anim calcmode="lin" valueType="num">
                                      <p:cBhvr>
                                        <p:cTn id="15" dur="1000" fill="hold"/>
                                        <p:tgtEl>
                                          <p:spTgt spid="6147">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147">
                                            <p:txEl>
                                              <p:pRg st="3" end="3"/>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6147">
                                            <p:txEl>
                                              <p:pRg st="4" end="4"/>
                                            </p:txEl>
                                          </p:spTgt>
                                        </p:tgtEl>
                                        <p:attrNameLst>
                                          <p:attrName>style.visibility</p:attrName>
                                        </p:attrNameLst>
                                      </p:cBhvr>
                                      <p:to>
                                        <p:strVal val="visible"/>
                                      </p:to>
                                    </p:set>
                                    <p:animEffect transition="in" filter="fade">
                                      <p:cBhvr>
                                        <p:cTn id="19" dur="1000"/>
                                        <p:tgtEl>
                                          <p:spTgt spid="6147">
                                            <p:txEl>
                                              <p:pRg st="4" end="4"/>
                                            </p:txEl>
                                          </p:spTgt>
                                        </p:tgtEl>
                                      </p:cBhvr>
                                    </p:animEffect>
                                    <p:anim calcmode="lin" valueType="num">
                                      <p:cBhvr>
                                        <p:cTn id="20" dur="1000" fill="hold"/>
                                        <p:tgtEl>
                                          <p:spTgt spid="6147">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6147">
                                            <p:txEl>
                                              <p:pRg st="4" end="4"/>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6147">
                                            <p:txEl>
                                              <p:pRg st="5" end="5"/>
                                            </p:txEl>
                                          </p:spTgt>
                                        </p:tgtEl>
                                        <p:attrNameLst>
                                          <p:attrName>style.visibility</p:attrName>
                                        </p:attrNameLst>
                                      </p:cBhvr>
                                      <p:to>
                                        <p:strVal val="visible"/>
                                      </p:to>
                                    </p:set>
                                    <p:animEffect transition="in" filter="fade">
                                      <p:cBhvr>
                                        <p:cTn id="24" dur="1000"/>
                                        <p:tgtEl>
                                          <p:spTgt spid="6147">
                                            <p:txEl>
                                              <p:pRg st="5" end="5"/>
                                            </p:txEl>
                                          </p:spTgt>
                                        </p:tgtEl>
                                      </p:cBhvr>
                                    </p:animEffect>
                                    <p:anim calcmode="lin" valueType="num">
                                      <p:cBhvr>
                                        <p:cTn id="25" dur="1000" fill="hold"/>
                                        <p:tgtEl>
                                          <p:spTgt spid="6147">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6147">
                                            <p:txEl>
                                              <p:pRg st="5" end="5"/>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6147">
                                            <p:txEl>
                                              <p:pRg st="6" end="6"/>
                                            </p:txEl>
                                          </p:spTgt>
                                        </p:tgtEl>
                                        <p:attrNameLst>
                                          <p:attrName>style.visibility</p:attrName>
                                        </p:attrNameLst>
                                      </p:cBhvr>
                                      <p:to>
                                        <p:strVal val="visible"/>
                                      </p:to>
                                    </p:set>
                                    <p:animEffect transition="in" filter="fade">
                                      <p:cBhvr>
                                        <p:cTn id="29" dur="1000"/>
                                        <p:tgtEl>
                                          <p:spTgt spid="6147">
                                            <p:txEl>
                                              <p:pRg st="6" end="6"/>
                                            </p:txEl>
                                          </p:spTgt>
                                        </p:tgtEl>
                                      </p:cBhvr>
                                    </p:animEffect>
                                    <p:anim calcmode="lin" valueType="num">
                                      <p:cBhvr>
                                        <p:cTn id="30" dur="1000" fill="hold"/>
                                        <p:tgtEl>
                                          <p:spTgt spid="6147">
                                            <p:txEl>
                                              <p:pRg st="6" end="6"/>
                                            </p:txEl>
                                          </p:spTgt>
                                        </p:tgtEl>
                                        <p:attrNameLst>
                                          <p:attrName>ppt_x</p:attrName>
                                        </p:attrNameLst>
                                      </p:cBhvr>
                                      <p:tavLst>
                                        <p:tav tm="0">
                                          <p:val>
                                            <p:strVal val="#ppt_x"/>
                                          </p:val>
                                        </p:tav>
                                        <p:tav tm="100000">
                                          <p:val>
                                            <p:strVal val="#ppt_x"/>
                                          </p:val>
                                        </p:tav>
                                      </p:tavLst>
                                    </p:anim>
                                    <p:anim calcmode="lin" valueType="num">
                                      <p:cBhvr>
                                        <p:cTn id="31" dur="1000" fill="hold"/>
                                        <p:tgtEl>
                                          <p:spTgt spid="614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defRPr/>
            </a:pPr>
            <a:r>
              <a:rPr lang="en-US" dirty="0" smtClean="0"/>
              <a:t>DHHS Definition </a:t>
            </a:r>
            <a:r>
              <a:rPr lang="en-US" dirty="0"/>
              <a:t>of </a:t>
            </a:r>
            <a:r>
              <a:rPr lang="en-US" dirty="0" smtClean="0"/>
              <a:t>Human Research</a:t>
            </a:r>
          </a:p>
        </p:txBody>
      </p:sp>
      <p:sp>
        <p:nvSpPr>
          <p:cNvPr id="20483" name="Rectangle 3"/>
          <p:cNvSpPr>
            <a:spLocks noGrp="1" noChangeArrowheads="1"/>
          </p:cNvSpPr>
          <p:nvPr>
            <p:ph idx="1"/>
          </p:nvPr>
        </p:nvSpPr>
        <p:spPr/>
        <p:txBody>
          <a:bodyPr/>
          <a:lstStyle/>
          <a:p>
            <a:pPr lvl="1" eaLnBrk="1" hangingPunct="1">
              <a:buFont typeface="Arial" panose="020B0604020202020204" pitchFamily="34" charset="0"/>
              <a:buChar char="•"/>
              <a:defRPr/>
            </a:pPr>
            <a:r>
              <a:rPr lang="en-US" dirty="0" smtClean="0"/>
              <a:t>Is the activity research?</a:t>
            </a:r>
          </a:p>
          <a:p>
            <a:pPr lvl="1" eaLnBrk="1" hangingPunct="1">
              <a:buFont typeface="Arial" panose="020B0604020202020204" pitchFamily="34" charset="0"/>
              <a:buChar char="•"/>
              <a:defRPr/>
            </a:pPr>
            <a:endParaRPr lang="en-US" dirty="0" smtClean="0"/>
          </a:p>
          <a:p>
            <a:pPr lvl="1" eaLnBrk="1" hangingPunct="1">
              <a:buFont typeface="Arial" panose="020B0604020202020204" pitchFamily="34" charset="0"/>
              <a:buChar char="•"/>
              <a:defRPr/>
            </a:pPr>
            <a:r>
              <a:rPr lang="en-US" dirty="0" smtClean="0"/>
              <a:t>Does the research involve human subjects?</a:t>
            </a:r>
          </a:p>
          <a:p>
            <a:pPr lvl="1" eaLnBrk="1" hangingPunct="1">
              <a:buFont typeface="Arial" panose="020B0604020202020204" pitchFamily="34" charset="0"/>
              <a:buChar char="•"/>
              <a:defRPr/>
            </a:pPr>
            <a:endParaRPr lang="en-US" dirty="0" smtClean="0"/>
          </a:p>
          <a:p>
            <a:pPr lvl="1" eaLnBrk="1" hangingPunct="1">
              <a:buFont typeface="Arial" panose="020B0604020202020204" pitchFamily="34" charset="0"/>
              <a:buChar char="•"/>
              <a:defRPr/>
            </a:pPr>
            <a:r>
              <a:rPr lang="en-US" dirty="0" smtClean="0"/>
              <a:t>Is this human research exempt from IRB approval?</a:t>
            </a:r>
          </a:p>
          <a:p>
            <a:pPr eaLnBrk="1" hangingPunct="1">
              <a:defRPr/>
            </a:pPr>
            <a:endParaRPr lang="en-US" dirty="0" smtClean="0"/>
          </a:p>
        </p:txBody>
      </p:sp>
    </p:spTree>
    <p:extLst>
      <p:ext uri="{BB962C8B-B14F-4D97-AF65-F5344CB8AC3E}">
        <p14:creationId xmlns:p14="http://schemas.microsoft.com/office/powerpoint/2010/main" val="16631885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defRPr/>
            </a:pPr>
            <a:r>
              <a:rPr lang="en-US" dirty="0" smtClean="0"/>
              <a:t>DHHS</a:t>
            </a:r>
          </a:p>
        </p:txBody>
      </p:sp>
      <p:sp>
        <p:nvSpPr>
          <p:cNvPr id="17411" name="Rectangle 3"/>
          <p:cNvSpPr>
            <a:spLocks noGrp="1" noChangeArrowheads="1"/>
          </p:cNvSpPr>
          <p:nvPr>
            <p:ph idx="1"/>
          </p:nvPr>
        </p:nvSpPr>
        <p:spPr>
          <a:xfrm>
            <a:off x="1981200" y="1143000"/>
            <a:ext cx="8229600" cy="4800600"/>
          </a:xfrm>
        </p:spPr>
        <p:txBody>
          <a:bodyPr/>
          <a:lstStyle/>
          <a:p>
            <a:pPr eaLnBrk="1" hangingPunct="1">
              <a:defRPr/>
            </a:pPr>
            <a:endParaRPr lang="en-US" dirty="0"/>
          </a:p>
          <a:p>
            <a:pPr eaLnBrk="1" hangingPunct="1">
              <a:defRPr/>
            </a:pPr>
            <a:r>
              <a:rPr lang="en-US" dirty="0"/>
              <a:t>Human-subjects </a:t>
            </a:r>
            <a:r>
              <a:rPr lang="en-US" dirty="0"/>
              <a:t>r</a:t>
            </a:r>
            <a:r>
              <a:rPr lang="en-US" dirty="0"/>
              <a:t>esearch</a:t>
            </a:r>
          </a:p>
          <a:p>
            <a:pPr lvl="1" eaLnBrk="1" hangingPunct="1">
              <a:defRPr/>
            </a:pPr>
            <a:r>
              <a:rPr lang="en-US" dirty="0" smtClean="0"/>
              <a:t>Is the activity research?</a:t>
            </a:r>
          </a:p>
          <a:p>
            <a:pPr lvl="2">
              <a:defRPr/>
            </a:pPr>
            <a:r>
              <a:rPr lang="en-US" dirty="0" smtClean="0"/>
              <a:t>Research</a:t>
            </a:r>
            <a:r>
              <a:rPr lang="en-US" i="1" dirty="0"/>
              <a:t>—</a:t>
            </a:r>
            <a:r>
              <a:rPr lang="en-US" dirty="0" smtClean="0"/>
              <a:t>systematic investigation designed </a:t>
            </a:r>
            <a:r>
              <a:rPr lang="en-US" dirty="0"/>
              <a:t>to contribute to generalizable </a:t>
            </a:r>
            <a:r>
              <a:rPr lang="en-US" dirty="0" smtClean="0"/>
              <a:t>knowledge</a:t>
            </a:r>
            <a:endParaRPr lang="en-US" dirty="0"/>
          </a:p>
          <a:p>
            <a:pPr lvl="2" eaLnBrk="1" hangingPunct="1">
              <a:defRPr/>
            </a:pPr>
            <a:r>
              <a:rPr lang="en-US" dirty="0"/>
              <a:t>Systematic </a:t>
            </a:r>
            <a:r>
              <a:rPr lang="en-US" dirty="0" smtClean="0"/>
              <a:t>investigation</a:t>
            </a:r>
            <a:r>
              <a:rPr lang="en-US" i="1" dirty="0"/>
              <a:t>—</a:t>
            </a:r>
            <a:r>
              <a:rPr lang="en-US" dirty="0" smtClean="0"/>
              <a:t>use </a:t>
            </a:r>
            <a:r>
              <a:rPr lang="en-US" dirty="0"/>
              <a:t>of a clear plan, </a:t>
            </a:r>
            <a:r>
              <a:rPr lang="en-US" dirty="0" smtClean="0"/>
              <a:t>system, </a:t>
            </a:r>
            <a:r>
              <a:rPr lang="en-US" dirty="0"/>
              <a:t>or method to conduct a detailed examination or inquiry for </a:t>
            </a:r>
            <a:r>
              <a:rPr lang="en-US" dirty="0" smtClean="0"/>
              <a:t>facts </a:t>
            </a:r>
          </a:p>
          <a:p>
            <a:pPr lvl="2" eaLnBrk="1" hangingPunct="1">
              <a:defRPr/>
            </a:pPr>
            <a:r>
              <a:rPr lang="en-US" dirty="0" smtClean="0"/>
              <a:t>Generalizable </a:t>
            </a:r>
            <a:r>
              <a:rPr lang="en-US" dirty="0"/>
              <a:t>knowledge </a:t>
            </a:r>
            <a:r>
              <a:rPr lang="en-US" dirty="0" smtClean="0"/>
              <a:t>that </a:t>
            </a:r>
            <a:r>
              <a:rPr lang="en-US" dirty="0"/>
              <a:t>is universally or widely applicable </a:t>
            </a:r>
            <a:r>
              <a:rPr lang="en-US" dirty="0" smtClean="0"/>
              <a:t>(expressed, for example, in theories, principles, and statements of relationships)</a:t>
            </a:r>
          </a:p>
        </p:txBody>
      </p:sp>
    </p:spTree>
    <p:extLst>
      <p:ext uri="{BB962C8B-B14F-4D97-AF65-F5344CB8AC3E}">
        <p14:creationId xmlns:p14="http://schemas.microsoft.com/office/powerpoint/2010/main" val="20145315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defRPr/>
            </a:pPr>
            <a:r>
              <a:rPr lang="en-US" dirty="0" smtClean="0"/>
              <a:t>DHHS</a:t>
            </a:r>
          </a:p>
        </p:txBody>
      </p:sp>
      <p:sp>
        <p:nvSpPr>
          <p:cNvPr id="18435" name="Rectangle 3"/>
          <p:cNvSpPr>
            <a:spLocks noGrp="1" noChangeArrowheads="1"/>
          </p:cNvSpPr>
          <p:nvPr>
            <p:ph idx="1"/>
          </p:nvPr>
        </p:nvSpPr>
        <p:spPr>
          <a:xfrm>
            <a:off x="1981200" y="1219200"/>
            <a:ext cx="8229600" cy="4343400"/>
          </a:xfrm>
        </p:spPr>
        <p:txBody>
          <a:bodyPr/>
          <a:lstStyle/>
          <a:p>
            <a:pPr eaLnBrk="1" hangingPunct="1">
              <a:defRPr/>
            </a:pPr>
            <a:endParaRPr lang="en-US" dirty="0" smtClean="0"/>
          </a:p>
          <a:p>
            <a:pPr eaLnBrk="1" hangingPunct="1">
              <a:defRPr/>
            </a:pPr>
            <a:r>
              <a:rPr lang="en-US" dirty="0" smtClean="0"/>
              <a:t>Human-subjects </a:t>
            </a:r>
            <a:r>
              <a:rPr lang="en-US" dirty="0"/>
              <a:t>r</a:t>
            </a:r>
            <a:r>
              <a:rPr lang="en-US" dirty="0" smtClean="0"/>
              <a:t>esearch</a:t>
            </a:r>
          </a:p>
          <a:p>
            <a:pPr lvl="1" eaLnBrk="1" hangingPunct="1">
              <a:defRPr/>
            </a:pPr>
            <a:r>
              <a:rPr lang="en-US" dirty="0" smtClean="0"/>
              <a:t>Is the activity research?</a:t>
            </a:r>
          </a:p>
          <a:p>
            <a:pPr lvl="1" eaLnBrk="1" hangingPunct="1">
              <a:defRPr/>
            </a:pPr>
            <a:r>
              <a:rPr lang="en-US" dirty="0" smtClean="0"/>
              <a:t>Does the research involve human subjects?</a:t>
            </a:r>
          </a:p>
          <a:p>
            <a:pPr lvl="2" eaLnBrk="1" hangingPunct="1">
              <a:buFontTx/>
              <a:buNone/>
              <a:defRPr/>
            </a:pPr>
            <a:r>
              <a:rPr lang="en-US" dirty="0" smtClean="0"/>
              <a:t>A human subject is:</a:t>
            </a:r>
          </a:p>
          <a:p>
            <a:pPr lvl="2" eaLnBrk="1" hangingPunct="1">
              <a:defRPr/>
            </a:pPr>
            <a:r>
              <a:rPr lang="en-US" dirty="0" smtClean="0"/>
              <a:t>A living individual about whom an investigator (whether professional or student) conducting research obtains: </a:t>
            </a:r>
          </a:p>
          <a:p>
            <a:pPr lvl="3" eaLnBrk="1" hangingPunct="1">
              <a:defRPr/>
            </a:pPr>
            <a:r>
              <a:rPr lang="en-US" dirty="0" smtClean="0"/>
              <a:t>data through intervention or interaction with the individual</a:t>
            </a:r>
          </a:p>
          <a:p>
            <a:pPr lvl="3" eaLnBrk="1" hangingPunct="1">
              <a:defRPr/>
            </a:pPr>
            <a:r>
              <a:rPr lang="en-US" dirty="0" smtClean="0"/>
              <a:t>identifiable private information</a:t>
            </a:r>
          </a:p>
        </p:txBody>
      </p:sp>
    </p:spTree>
    <p:extLst>
      <p:ext uri="{BB962C8B-B14F-4D97-AF65-F5344CB8AC3E}">
        <p14:creationId xmlns:p14="http://schemas.microsoft.com/office/powerpoint/2010/main" val="4171018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defRPr/>
            </a:pPr>
            <a:r>
              <a:rPr lang="en-US" dirty="0" smtClean="0"/>
              <a:t>DHHS</a:t>
            </a:r>
          </a:p>
        </p:txBody>
      </p:sp>
      <p:sp>
        <p:nvSpPr>
          <p:cNvPr id="19459" name="Rectangle 3"/>
          <p:cNvSpPr>
            <a:spLocks noGrp="1" noChangeArrowheads="1"/>
          </p:cNvSpPr>
          <p:nvPr>
            <p:ph idx="1"/>
          </p:nvPr>
        </p:nvSpPr>
        <p:spPr>
          <a:xfrm>
            <a:off x="1981200" y="1219200"/>
            <a:ext cx="8229600" cy="4343400"/>
          </a:xfrm>
        </p:spPr>
        <p:txBody>
          <a:bodyPr/>
          <a:lstStyle/>
          <a:p>
            <a:pPr eaLnBrk="1" hangingPunct="1">
              <a:defRPr/>
            </a:pPr>
            <a:endParaRPr lang="en-US" dirty="0" smtClean="0"/>
          </a:p>
          <a:p>
            <a:pPr eaLnBrk="1" hangingPunct="1">
              <a:defRPr/>
            </a:pPr>
            <a:r>
              <a:rPr lang="en-US" dirty="0" smtClean="0"/>
              <a:t>Human-subjects </a:t>
            </a:r>
            <a:r>
              <a:rPr lang="en-US" dirty="0"/>
              <a:t>r</a:t>
            </a:r>
            <a:r>
              <a:rPr lang="en-US" dirty="0" smtClean="0"/>
              <a:t>esearch</a:t>
            </a:r>
          </a:p>
          <a:p>
            <a:pPr lvl="1" eaLnBrk="1" hangingPunct="1">
              <a:defRPr/>
            </a:pPr>
            <a:r>
              <a:rPr lang="en-US" dirty="0" smtClean="0"/>
              <a:t>Is the activity research?</a:t>
            </a:r>
          </a:p>
          <a:p>
            <a:pPr lvl="1" eaLnBrk="1" hangingPunct="1">
              <a:defRPr/>
            </a:pPr>
            <a:r>
              <a:rPr lang="en-US" dirty="0" smtClean="0"/>
              <a:t>Does the research involve human subjects?</a:t>
            </a:r>
          </a:p>
          <a:p>
            <a:pPr lvl="1" eaLnBrk="1" hangingPunct="1">
              <a:defRPr/>
            </a:pPr>
            <a:r>
              <a:rPr lang="en-US" dirty="0" smtClean="0"/>
              <a:t>Is this human research exempt from IRB approval?</a:t>
            </a:r>
          </a:p>
          <a:p>
            <a:pPr lvl="2" eaLnBrk="1" hangingPunct="1">
              <a:defRPr/>
            </a:pPr>
            <a:r>
              <a:rPr lang="en-US" dirty="0" smtClean="0"/>
              <a:t>Examples of exempt research are: research on educational strategies or curricula, surveys or interviews of adults, retrospective chart reviews</a:t>
            </a:r>
          </a:p>
          <a:p>
            <a:pPr lvl="2" eaLnBrk="1" hangingPunct="1">
              <a:defRPr/>
            </a:pPr>
            <a:r>
              <a:rPr lang="en-US" dirty="0" smtClean="0"/>
              <a:t>Does “exempt” mean I don’t need IRB review?</a:t>
            </a:r>
          </a:p>
          <a:p>
            <a:pPr lvl="3" eaLnBrk="1" hangingPunct="1">
              <a:defRPr/>
            </a:pPr>
            <a:r>
              <a:rPr lang="en-US" dirty="0" smtClean="0"/>
              <a:t>No, all exempt research requires the IRB to make the exempt determination</a:t>
            </a:r>
          </a:p>
        </p:txBody>
      </p:sp>
    </p:spTree>
    <p:extLst>
      <p:ext uri="{BB962C8B-B14F-4D97-AF65-F5344CB8AC3E}">
        <p14:creationId xmlns:p14="http://schemas.microsoft.com/office/powerpoint/2010/main" val="38605734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981200" y="304800"/>
            <a:ext cx="8229600" cy="1143000"/>
          </a:xfrm>
        </p:spPr>
        <p:txBody>
          <a:bodyPr/>
          <a:lstStyle/>
          <a:p>
            <a:pPr eaLnBrk="1" hangingPunct="1">
              <a:defRPr/>
            </a:pPr>
            <a:r>
              <a:rPr lang="en-US" dirty="0" smtClean="0"/>
              <a:t>FDA</a:t>
            </a:r>
            <a:r>
              <a:rPr lang="en-US" dirty="0"/>
              <a:t> </a:t>
            </a:r>
            <a:r>
              <a:rPr lang="en-US" sz="4000" dirty="0"/>
              <a:t>Definition of Human Research</a:t>
            </a:r>
            <a:r>
              <a:rPr lang="en-US" sz="1600" dirty="0"/>
              <a:t/>
            </a:r>
            <a:br>
              <a:rPr lang="en-US" sz="1600" dirty="0"/>
            </a:br>
            <a:r>
              <a:rPr lang="en-US" sz="1600" dirty="0"/>
              <a:t> </a:t>
            </a:r>
            <a:endParaRPr lang="en-US" sz="1800" dirty="0"/>
          </a:p>
        </p:txBody>
      </p:sp>
      <p:sp>
        <p:nvSpPr>
          <p:cNvPr id="21507" name="Rectangle 3"/>
          <p:cNvSpPr>
            <a:spLocks noGrp="1" noChangeArrowheads="1"/>
          </p:cNvSpPr>
          <p:nvPr>
            <p:ph idx="1"/>
          </p:nvPr>
        </p:nvSpPr>
        <p:spPr>
          <a:xfrm>
            <a:off x="1981200" y="1371600"/>
            <a:ext cx="8229600" cy="4343400"/>
          </a:xfrm>
        </p:spPr>
        <p:txBody>
          <a:bodyPr/>
          <a:lstStyle/>
          <a:p>
            <a:pPr eaLnBrk="1" hangingPunct="1">
              <a:defRPr/>
            </a:pPr>
            <a:endParaRPr lang="en-US" dirty="0" smtClean="0"/>
          </a:p>
          <a:p>
            <a:pPr eaLnBrk="1" hangingPunct="1">
              <a:defRPr/>
            </a:pPr>
            <a:r>
              <a:rPr lang="en-US" dirty="0" smtClean="0"/>
              <a:t>Human-subjects </a:t>
            </a:r>
            <a:r>
              <a:rPr lang="en-US" dirty="0"/>
              <a:t>r</a:t>
            </a:r>
            <a:r>
              <a:rPr lang="en-US" dirty="0" smtClean="0"/>
              <a:t>esearch</a:t>
            </a:r>
          </a:p>
          <a:p>
            <a:pPr lvl="1" eaLnBrk="1" hangingPunct="1">
              <a:defRPr/>
            </a:pPr>
            <a:r>
              <a:rPr lang="en-US" dirty="0" smtClean="0"/>
              <a:t>Is the activity a clinical investigation?</a:t>
            </a:r>
          </a:p>
          <a:p>
            <a:pPr lvl="1" eaLnBrk="1" hangingPunct="1">
              <a:defRPr/>
            </a:pPr>
            <a:r>
              <a:rPr lang="en-US" dirty="0" smtClean="0"/>
              <a:t>Does the research involve human subjects?</a:t>
            </a:r>
          </a:p>
        </p:txBody>
      </p:sp>
    </p:spTree>
    <p:extLst>
      <p:ext uri="{BB962C8B-B14F-4D97-AF65-F5344CB8AC3E}">
        <p14:creationId xmlns:p14="http://schemas.microsoft.com/office/powerpoint/2010/main" val="35448169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981200" y="354014"/>
            <a:ext cx="8229600" cy="941387"/>
          </a:xfrm>
        </p:spPr>
        <p:txBody>
          <a:bodyPr/>
          <a:lstStyle/>
          <a:p>
            <a:pPr eaLnBrk="1" hangingPunct="1">
              <a:defRPr/>
            </a:pPr>
            <a:r>
              <a:rPr lang="en-US" dirty="0" smtClean="0"/>
              <a:t>FDA </a:t>
            </a:r>
            <a:r>
              <a:rPr lang="en-US" dirty="0"/>
              <a:t>Definition of Human Research</a:t>
            </a:r>
            <a:r>
              <a:rPr lang="en-US" sz="1600" dirty="0"/>
              <a:t/>
            </a:r>
            <a:br>
              <a:rPr lang="en-US" sz="1600" dirty="0"/>
            </a:br>
            <a:r>
              <a:rPr lang="en-US" sz="1600" dirty="0"/>
              <a:t> </a:t>
            </a:r>
            <a:endParaRPr lang="en-US" dirty="0" smtClean="0"/>
          </a:p>
        </p:txBody>
      </p:sp>
      <p:sp>
        <p:nvSpPr>
          <p:cNvPr id="22531" name="Rectangle 3"/>
          <p:cNvSpPr>
            <a:spLocks noGrp="1" noChangeArrowheads="1"/>
          </p:cNvSpPr>
          <p:nvPr>
            <p:ph idx="1"/>
          </p:nvPr>
        </p:nvSpPr>
        <p:spPr>
          <a:xfrm>
            <a:off x="1981200" y="1371600"/>
            <a:ext cx="8610600" cy="5181600"/>
          </a:xfrm>
        </p:spPr>
        <p:txBody>
          <a:bodyPr/>
          <a:lstStyle/>
          <a:p>
            <a:pPr eaLnBrk="1" hangingPunct="1">
              <a:lnSpc>
                <a:spcPct val="90000"/>
              </a:lnSpc>
              <a:defRPr/>
            </a:pPr>
            <a:endParaRPr lang="en-US" dirty="0" smtClean="0"/>
          </a:p>
          <a:p>
            <a:pPr eaLnBrk="1" hangingPunct="1">
              <a:lnSpc>
                <a:spcPct val="90000"/>
              </a:lnSpc>
              <a:defRPr/>
            </a:pPr>
            <a:r>
              <a:rPr lang="en-US" dirty="0" smtClean="0"/>
              <a:t>Human-subjects </a:t>
            </a:r>
            <a:r>
              <a:rPr lang="en-US" dirty="0"/>
              <a:t>r</a:t>
            </a:r>
            <a:r>
              <a:rPr lang="en-US" dirty="0" smtClean="0"/>
              <a:t>esearch</a:t>
            </a:r>
          </a:p>
          <a:p>
            <a:pPr lvl="1" eaLnBrk="1" hangingPunct="1">
              <a:lnSpc>
                <a:spcPct val="90000"/>
              </a:lnSpc>
              <a:defRPr/>
            </a:pPr>
            <a:r>
              <a:rPr lang="en-US" dirty="0" smtClean="0"/>
              <a:t>Is the activity a clinical investigation?</a:t>
            </a:r>
            <a:endParaRPr lang="en-US" dirty="0"/>
          </a:p>
          <a:p>
            <a:pPr lvl="2">
              <a:defRPr/>
            </a:pPr>
            <a:r>
              <a:rPr lang="en-US" dirty="0" smtClean="0"/>
              <a:t>An activity is research if it involves an </a:t>
            </a:r>
            <a:br>
              <a:rPr lang="en-US" dirty="0" smtClean="0"/>
            </a:br>
            <a:r>
              <a:rPr lang="en-US" dirty="0" smtClean="0"/>
              <a:t>FDA-regulated test article</a:t>
            </a:r>
          </a:p>
        </p:txBody>
      </p:sp>
    </p:spTree>
    <p:extLst>
      <p:ext uri="{BB962C8B-B14F-4D97-AF65-F5344CB8AC3E}">
        <p14:creationId xmlns:p14="http://schemas.microsoft.com/office/powerpoint/2010/main" val="17923980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981200" y="354014"/>
            <a:ext cx="8229600" cy="941387"/>
          </a:xfrm>
        </p:spPr>
        <p:txBody>
          <a:bodyPr/>
          <a:lstStyle/>
          <a:p>
            <a:pPr eaLnBrk="1" hangingPunct="1">
              <a:defRPr/>
            </a:pPr>
            <a:r>
              <a:rPr lang="en-US" dirty="0"/>
              <a:t>FDA Definition of Human Research</a:t>
            </a:r>
            <a:r>
              <a:rPr lang="en-US" sz="1600" dirty="0"/>
              <a:t/>
            </a:r>
            <a:br>
              <a:rPr lang="en-US" sz="1600" dirty="0"/>
            </a:br>
            <a:r>
              <a:rPr lang="en-US" sz="1600" dirty="0"/>
              <a:t> </a:t>
            </a:r>
            <a:endParaRPr lang="en-US" dirty="0" smtClean="0"/>
          </a:p>
        </p:txBody>
      </p:sp>
      <p:sp>
        <p:nvSpPr>
          <p:cNvPr id="22531" name="Rectangle 3"/>
          <p:cNvSpPr>
            <a:spLocks noGrp="1" noChangeArrowheads="1"/>
          </p:cNvSpPr>
          <p:nvPr>
            <p:ph idx="1"/>
          </p:nvPr>
        </p:nvSpPr>
        <p:spPr>
          <a:xfrm>
            <a:off x="1828800" y="1219200"/>
            <a:ext cx="8610600" cy="5181600"/>
          </a:xfrm>
        </p:spPr>
        <p:txBody>
          <a:bodyPr/>
          <a:lstStyle/>
          <a:p>
            <a:pPr eaLnBrk="1" hangingPunct="1">
              <a:defRPr/>
            </a:pPr>
            <a:endParaRPr lang="en-US" dirty="0" smtClean="0"/>
          </a:p>
          <a:p>
            <a:pPr eaLnBrk="1" hangingPunct="1">
              <a:defRPr/>
            </a:pPr>
            <a:r>
              <a:rPr lang="en-US" dirty="0" smtClean="0"/>
              <a:t>Human-subjects </a:t>
            </a:r>
            <a:r>
              <a:rPr lang="en-US" dirty="0"/>
              <a:t>r</a:t>
            </a:r>
            <a:r>
              <a:rPr lang="en-US" dirty="0" smtClean="0"/>
              <a:t>esearch</a:t>
            </a:r>
          </a:p>
          <a:p>
            <a:pPr lvl="1">
              <a:defRPr/>
            </a:pPr>
            <a:r>
              <a:rPr lang="en-US" dirty="0" smtClean="0"/>
              <a:t>An FDA-regulated test article is involved if one of the following conditions applies:</a:t>
            </a:r>
          </a:p>
          <a:p>
            <a:pPr lvl="2" eaLnBrk="1" hangingPunct="1">
              <a:defRPr/>
            </a:pPr>
            <a:r>
              <a:rPr lang="en-US" dirty="0" smtClean="0"/>
              <a:t>It involves the use of a drug, other than the use of a marketed drug, in the course of medical practice</a:t>
            </a:r>
            <a:endParaRPr lang="en-US" b="1" dirty="0" smtClean="0"/>
          </a:p>
          <a:p>
            <a:pPr lvl="2" eaLnBrk="1" hangingPunct="1">
              <a:defRPr/>
            </a:pPr>
            <a:r>
              <a:rPr lang="en-US" dirty="0" smtClean="0"/>
              <a:t>It involves the use of a device to evaluate safety or effectiveness of that device</a:t>
            </a:r>
            <a:endParaRPr lang="en-US" b="1" dirty="0" smtClean="0"/>
          </a:p>
          <a:p>
            <a:pPr lvl="2" eaLnBrk="1" hangingPunct="1">
              <a:defRPr/>
            </a:pPr>
            <a:r>
              <a:rPr lang="en-US" dirty="0"/>
              <a:t>D</a:t>
            </a:r>
            <a:r>
              <a:rPr lang="en-US" dirty="0" smtClean="0"/>
              <a:t>ata from the activity will be submitted to, or </a:t>
            </a:r>
            <a:br>
              <a:rPr lang="en-US" dirty="0" smtClean="0"/>
            </a:br>
            <a:r>
              <a:rPr lang="en-US" dirty="0" smtClean="0"/>
              <a:t>held for inspection by, the FDA in support of </a:t>
            </a:r>
            <a:br>
              <a:rPr lang="en-US" dirty="0" smtClean="0"/>
            </a:br>
            <a:r>
              <a:rPr lang="en-US" dirty="0" smtClean="0"/>
              <a:t>a marketing or research application for an </a:t>
            </a:r>
            <a:br>
              <a:rPr lang="en-US" dirty="0" smtClean="0"/>
            </a:br>
            <a:r>
              <a:rPr lang="en-US" dirty="0" smtClean="0"/>
              <a:t>FDA-regulated product</a:t>
            </a:r>
          </a:p>
        </p:txBody>
      </p:sp>
    </p:spTree>
    <p:extLst>
      <p:ext uri="{BB962C8B-B14F-4D97-AF65-F5344CB8AC3E}">
        <p14:creationId xmlns:p14="http://schemas.microsoft.com/office/powerpoint/2010/main" val="21083131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981200" y="228600"/>
            <a:ext cx="8229600" cy="1143000"/>
          </a:xfrm>
        </p:spPr>
        <p:txBody>
          <a:bodyPr/>
          <a:lstStyle/>
          <a:p>
            <a:pPr eaLnBrk="1" hangingPunct="1">
              <a:defRPr/>
            </a:pPr>
            <a:r>
              <a:rPr lang="en-US" dirty="0"/>
              <a:t>FDA Definition of Human Research</a:t>
            </a:r>
            <a:r>
              <a:rPr lang="en-US" sz="1600" dirty="0"/>
              <a:t/>
            </a:r>
            <a:br>
              <a:rPr lang="en-US" sz="1600" dirty="0"/>
            </a:br>
            <a:r>
              <a:rPr lang="en-US" sz="1600" dirty="0"/>
              <a:t> </a:t>
            </a:r>
            <a:endParaRPr lang="en-US" dirty="0" smtClean="0"/>
          </a:p>
        </p:txBody>
      </p:sp>
      <p:sp>
        <p:nvSpPr>
          <p:cNvPr id="23555" name="Rectangle 3"/>
          <p:cNvSpPr>
            <a:spLocks noGrp="1" noChangeArrowheads="1"/>
          </p:cNvSpPr>
          <p:nvPr>
            <p:ph idx="1"/>
          </p:nvPr>
        </p:nvSpPr>
        <p:spPr>
          <a:xfrm>
            <a:off x="1981200" y="1295400"/>
            <a:ext cx="8229600" cy="4343400"/>
          </a:xfrm>
        </p:spPr>
        <p:txBody>
          <a:bodyPr/>
          <a:lstStyle/>
          <a:p>
            <a:pPr>
              <a:lnSpc>
                <a:spcPct val="90000"/>
              </a:lnSpc>
              <a:defRPr/>
            </a:pPr>
            <a:endParaRPr lang="en-US" dirty="0" smtClean="0"/>
          </a:p>
          <a:p>
            <a:pPr>
              <a:lnSpc>
                <a:spcPct val="90000"/>
              </a:lnSpc>
              <a:defRPr/>
            </a:pPr>
            <a:r>
              <a:rPr lang="en-US" dirty="0" smtClean="0"/>
              <a:t>Human-subjects </a:t>
            </a:r>
            <a:r>
              <a:rPr lang="en-US" dirty="0"/>
              <a:t>r</a:t>
            </a:r>
            <a:r>
              <a:rPr lang="en-US" dirty="0" smtClean="0"/>
              <a:t>esearch</a:t>
            </a:r>
          </a:p>
          <a:p>
            <a:pPr lvl="1">
              <a:lnSpc>
                <a:spcPct val="90000"/>
              </a:lnSpc>
              <a:defRPr/>
            </a:pPr>
            <a:r>
              <a:rPr lang="en-US" dirty="0" smtClean="0"/>
              <a:t>Is the activity a clinical investigation?</a:t>
            </a:r>
          </a:p>
          <a:p>
            <a:pPr lvl="1">
              <a:lnSpc>
                <a:spcPct val="90000"/>
              </a:lnSpc>
              <a:defRPr/>
            </a:pPr>
            <a:r>
              <a:rPr lang="en-US" dirty="0" smtClean="0"/>
              <a:t>Does the research involve human subjects?</a:t>
            </a:r>
          </a:p>
          <a:p>
            <a:pPr marL="1314450" lvl="2" indent="-457200">
              <a:defRPr/>
            </a:pPr>
            <a:r>
              <a:rPr lang="en-US" dirty="0" smtClean="0"/>
              <a:t>Research involves human subjects if:</a:t>
            </a:r>
          </a:p>
          <a:p>
            <a:pPr lvl="3">
              <a:lnSpc>
                <a:spcPct val="90000"/>
              </a:lnSpc>
              <a:defRPr/>
            </a:pPr>
            <a:r>
              <a:rPr lang="en-US" dirty="0" smtClean="0"/>
              <a:t>The test article will be used on one or more humans; </a:t>
            </a:r>
            <a:r>
              <a:rPr lang="en-US" b="1" dirty="0" smtClean="0"/>
              <a:t>or</a:t>
            </a:r>
          </a:p>
          <a:p>
            <a:pPr lvl="3">
              <a:lnSpc>
                <a:spcPct val="90000"/>
              </a:lnSpc>
              <a:defRPr/>
            </a:pPr>
            <a:r>
              <a:rPr lang="en-US" dirty="0"/>
              <a:t>T</a:t>
            </a:r>
            <a:r>
              <a:rPr lang="en-US" dirty="0" smtClean="0"/>
              <a:t>he data obtained from controls (or from the use of the device) will be submitted to, or held for inspection by the FDA in support of a marketing or research application for an FDA-regulated product</a:t>
            </a:r>
            <a:endParaRPr lang="en-US" b="1" dirty="0" smtClean="0"/>
          </a:p>
        </p:txBody>
      </p:sp>
    </p:spTree>
    <p:extLst>
      <p:ext uri="{BB962C8B-B14F-4D97-AF65-F5344CB8AC3E}">
        <p14:creationId xmlns:p14="http://schemas.microsoft.com/office/powerpoint/2010/main" val="10466465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981200" y="228600"/>
            <a:ext cx="8229600" cy="1143000"/>
          </a:xfrm>
        </p:spPr>
        <p:txBody>
          <a:bodyPr/>
          <a:lstStyle/>
          <a:p>
            <a:pPr eaLnBrk="1" hangingPunct="1">
              <a:defRPr/>
            </a:pPr>
            <a:r>
              <a:rPr lang="en-US" dirty="0"/>
              <a:t>FDA Definition of Human Research</a:t>
            </a:r>
            <a:r>
              <a:rPr lang="en-US" sz="1600" dirty="0"/>
              <a:t/>
            </a:r>
            <a:br>
              <a:rPr lang="en-US" sz="1600" dirty="0"/>
            </a:br>
            <a:r>
              <a:rPr lang="en-US" sz="1600" dirty="0"/>
              <a:t> </a:t>
            </a:r>
            <a:endParaRPr lang="en-US" dirty="0" smtClean="0"/>
          </a:p>
        </p:txBody>
      </p:sp>
      <p:sp>
        <p:nvSpPr>
          <p:cNvPr id="24579" name="Rectangle 3"/>
          <p:cNvSpPr>
            <a:spLocks noGrp="1" noChangeArrowheads="1"/>
          </p:cNvSpPr>
          <p:nvPr>
            <p:ph idx="1"/>
          </p:nvPr>
        </p:nvSpPr>
        <p:spPr>
          <a:xfrm>
            <a:off x="2057400" y="1295400"/>
            <a:ext cx="8229600" cy="4648200"/>
          </a:xfrm>
        </p:spPr>
        <p:txBody>
          <a:bodyPr/>
          <a:lstStyle/>
          <a:p>
            <a:pPr eaLnBrk="1" hangingPunct="1">
              <a:defRPr/>
            </a:pPr>
            <a:endParaRPr lang="en-US" dirty="0" smtClean="0"/>
          </a:p>
          <a:p>
            <a:pPr eaLnBrk="1" hangingPunct="1">
              <a:defRPr/>
            </a:pPr>
            <a:r>
              <a:rPr lang="en-US" dirty="0" smtClean="0"/>
              <a:t>Human-subjects </a:t>
            </a:r>
            <a:r>
              <a:rPr lang="en-US" dirty="0"/>
              <a:t>r</a:t>
            </a:r>
            <a:r>
              <a:rPr lang="en-US" dirty="0" smtClean="0"/>
              <a:t>esearch</a:t>
            </a:r>
          </a:p>
          <a:p>
            <a:pPr lvl="1" eaLnBrk="1" hangingPunct="1">
              <a:defRPr/>
            </a:pPr>
            <a:r>
              <a:rPr lang="en-US" dirty="0" smtClean="0"/>
              <a:t>Is the activity a clinical investigation?</a:t>
            </a:r>
          </a:p>
          <a:p>
            <a:pPr lvl="1" eaLnBrk="1" hangingPunct="1">
              <a:defRPr/>
            </a:pPr>
            <a:r>
              <a:rPr lang="en-US" dirty="0" smtClean="0"/>
              <a:t>Does the research involve human subjects?</a:t>
            </a:r>
          </a:p>
          <a:p>
            <a:pPr lvl="1" eaLnBrk="1" hangingPunct="1">
              <a:defRPr/>
            </a:pPr>
            <a:r>
              <a:rPr lang="en-US" dirty="0" smtClean="0"/>
              <a:t>Research involving a test article cannot be “exempt” under FDA regulations</a:t>
            </a:r>
          </a:p>
        </p:txBody>
      </p:sp>
    </p:spTree>
    <p:extLst>
      <p:ext uri="{BB962C8B-B14F-4D97-AF65-F5344CB8AC3E}">
        <p14:creationId xmlns:p14="http://schemas.microsoft.com/office/powerpoint/2010/main" val="14057369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a:lstStyle/>
          <a:p>
            <a:pPr eaLnBrk="1" hangingPunct="1">
              <a:defRPr/>
            </a:pPr>
            <a:r>
              <a:rPr lang="en-US" dirty="0">
                <a:solidFill>
                  <a:schemeClr val="tx1">
                    <a:lumMod val="95000"/>
                  </a:schemeClr>
                </a:solidFill>
              </a:rPr>
              <a:t>Four </a:t>
            </a:r>
            <a:r>
              <a:rPr lang="en-US" dirty="0" smtClean="0">
                <a:solidFill>
                  <a:schemeClr val="tx1">
                    <a:lumMod val="95000"/>
                  </a:schemeClr>
                </a:solidFill>
              </a:rPr>
              <a:t>Types </a:t>
            </a:r>
            <a:r>
              <a:rPr lang="en-US" dirty="0">
                <a:solidFill>
                  <a:schemeClr val="tx1">
                    <a:lumMod val="95000"/>
                  </a:schemeClr>
                </a:solidFill>
              </a:rPr>
              <a:t>of </a:t>
            </a:r>
            <a:r>
              <a:rPr lang="en-US" dirty="0" smtClean="0">
                <a:solidFill>
                  <a:schemeClr val="tx1">
                    <a:lumMod val="95000"/>
                  </a:schemeClr>
                </a:solidFill>
              </a:rPr>
              <a:t>Review</a:t>
            </a:r>
            <a:endParaRPr lang="en-US" dirty="0" smtClean="0"/>
          </a:p>
        </p:txBody>
      </p:sp>
      <p:sp>
        <p:nvSpPr>
          <p:cNvPr id="3" name="Content Placeholder 2"/>
          <p:cNvSpPr>
            <a:spLocks noGrp="1"/>
          </p:cNvSpPr>
          <p:nvPr>
            <p:ph idx="1"/>
          </p:nvPr>
        </p:nvSpPr>
        <p:spPr/>
        <p:txBody>
          <a:bodyPr/>
          <a:lstStyle/>
          <a:p>
            <a:pPr>
              <a:defRPr/>
            </a:pPr>
            <a:r>
              <a:rPr lang="en-US" dirty="0" smtClean="0"/>
              <a:t>Not research </a:t>
            </a:r>
            <a:r>
              <a:rPr lang="en-US" u="sng" dirty="0" smtClean="0"/>
              <a:t>or</a:t>
            </a:r>
            <a:r>
              <a:rPr lang="en-US" dirty="0" smtClean="0"/>
              <a:t> </a:t>
            </a:r>
            <a:r>
              <a:rPr lang="en-US" dirty="0"/>
              <a:t>n</a:t>
            </a:r>
            <a:r>
              <a:rPr lang="en-US" dirty="0" smtClean="0"/>
              <a:t>onhuman </a:t>
            </a:r>
            <a:r>
              <a:rPr lang="en-US" dirty="0"/>
              <a:t>r</a:t>
            </a:r>
            <a:r>
              <a:rPr lang="en-US" dirty="0" smtClean="0"/>
              <a:t>esearch </a:t>
            </a:r>
          </a:p>
          <a:p>
            <a:pPr marL="0" indent="0">
              <a:buNone/>
              <a:defRPr/>
            </a:pPr>
            <a:endParaRPr lang="en-US" dirty="0" smtClean="0"/>
          </a:p>
          <a:p>
            <a:pPr>
              <a:defRPr/>
            </a:pPr>
            <a:r>
              <a:rPr lang="en-US" dirty="0" smtClean="0"/>
              <a:t>Exempt from review </a:t>
            </a:r>
          </a:p>
          <a:p>
            <a:pPr marL="0" indent="0">
              <a:buNone/>
              <a:defRPr/>
            </a:pPr>
            <a:endParaRPr lang="en-US" dirty="0" smtClean="0"/>
          </a:p>
          <a:p>
            <a:pPr>
              <a:defRPr/>
            </a:pPr>
            <a:r>
              <a:rPr lang="en-US" dirty="0" smtClean="0"/>
              <a:t>Expedited IRB review</a:t>
            </a:r>
          </a:p>
          <a:p>
            <a:pPr marL="0" indent="0">
              <a:buNone/>
              <a:defRPr/>
            </a:pPr>
            <a:endParaRPr lang="en-US" dirty="0" smtClean="0"/>
          </a:p>
          <a:p>
            <a:pPr>
              <a:defRPr/>
            </a:pPr>
            <a:r>
              <a:rPr lang="en-US" dirty="0" smtClean="0"/>
              <a:t>Full IRB review</a:t>
            </a:r>
          </a:p>
        </p:txBody>
      </p:sp>
    </p:spTree>
    <p:extLst>
      <p:ext uri="{BB962C8B-B14F-4D97-AF65-F5344CB8AC3E}">
        <p14:creationId xmlns:p14="http://schemas.microsoft.com/office/powerpoint/2010/main" val="33841501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a:lstStyle/>
          <a:p>
            <a:pPr eaLnBrk="1" hangingPunct="1">
              <a:defRPr/>
            </a:pPr>
            <a:r>
              <a:rPr lang="en-US" dirty="0">
                <a:solidFill>
                  <a:schemeClr val="tx1">
                    <a:lumMod val="95000"/>
                  </a:schemeClr>
                </a:solidFill>
              </a:rPr>
              <a:t>Four </a:t>
            </a:r>
            <a:r>
              <a:rPr lang="en-US" dirty="0" smtClean="0">
                <a:solidFill>
                  <a:schemeClr val="tx1">
                    <a:lumMod val="95000"/>
                  </a:schemeClr>
                </a:solidFill>
              </a:rPr>
              <a:t>Types </a:t>
            </a:r>
            <a:r>
              <a:rPr lang="en-US" dirty="0">
                <a:solidFill>
                  <a:schemeClr val="tx1">
                    <a:lumMod val="95000"/>
                  </a:schemeClr>
                </a:solidFill>
              </a:rPr>
              <a:t>of </a:t>
            </a:r>
            <a:r>
              <a:rPr lang="en-US" dirty="0" smtClean="0">
                <a:solidFill>
                  <a:schemeClr val="tx1">
                    <a:lumMod val="95000"/>
                  </a:schemeClr>
                </a:solidFill>
              </a:rPr>
              <a:t>Review</a:t>
            </a:r>
            <a:endParaRPr lang="en-US" dirty="0" smtClean="0"/>
          </a:p>
        </p:txBody>
      </p:sp>
      <p:sp>
        <p:nvSpPr>
          <p:cNvPr id="3" name="Content Placeholder 2"/>
          <p:cNvSpPr>
            <a:spLocks noGrp="1"/>
          </p:cNvSpPr>
          <p:nvPr>
            <p:ph idx="1"/>
          </p:nvPr>
        </p:nvSpPr>
        <p:spPr>
          <a:xfrm>
            <a:off x="1981200" y="1524001"/>
            <a:ext cx="8229600" cy="4449763"/>
          </a:xfrm>
        </p:spPr>
        <p:txBody>
          <a:bodyPr/>
          <a:lstStyle/>
          <a:p>
            <a:pPr>
              <a:defRPr/>
            </a:pPr>
            <a:r>
              <a:rPr lang="en-US" dirty="0" smtClean="0"/>
              <a:t>Not research </a:t>
            </a:r>
            <a:r>
              <a:rPr lang="en-US" u="sng" dirty="0" smtClean="0"/>
              <a:t>or</a:t>
            </a:r>
            <a:r>
              <a:rPr lang="en-US" dirty="0" smtClean="0"/>
              <a:t> nonhuman </a:t>
            </a:r>
            <a:r>
              <a:rPr lang="en-US" dirty="0"/>
              <a:t>r</a:t>
            </a:r>
            <a:r>
              <a:rPr lang="en-US" dirty="0" smtClean="0"/>
              <a:t>esearch </a:t>
            </a:r>
          </a:p>
          <a:p>
            <a:pPr lvl="1">
              <a:defRPr/>
            </a:pPr>
            <a:r>
              <a:rPr lang="en-US" dirty="0" smtClean="0"/>
              <a:t>Not an IRB approval (only IRB determination)</a:t>
            </a:r>
          </a:p>
          <a:p>
            <a:pPr lvl="1">
              <a:defRPr/>
            </a:pPr>
            <a:r>
              <a:rPr lang="en-US" dirty="0" smtClean="0"/>
              <a:t>No expiration</a:t>
            </a:r>
          </a:p>
          <a:p>
            <a:pPr marL="457200" lvl="1" indent="0">
              <a:buNone/>
              <a:defRPr/>
            </a:pPr>
            <a:endParaRPr lang="en-US" dirty="0" smtClean="0"/>
          </a:p>
          <a:p>
            <a:pPr>
              <a:defRPr/>
            </a:pPr>
            <a:r>
              <a:rPr lang="en-US" dirty="0" smtClean="0"/>
              <a:t>Exempt human </a:t>
            </a:r>
            <a:r>
              <a:rPr lang="en-US" dirty="0"/>
              <a:t>r</a:t>
            </a:r>
            <a:r>
              <a:rPr lang="en-US" dirty="0" smtClean="0"/>
              <a:t>esearch </a:t>
            </a:r>
          </a:p>
          <a:p>
            <a:pPr lvl="1">
              <a:defRPr/>
            </a:pPr>
            <a:r>
              <a:rPr lang="en-US" dirty="0" smtClean="0"/>
              <a:t>Not an IRB approval (only IRB determination)</a:t>
            </a:r>
          </a:p>
          <a:p>
            <a:pPr lvl="1">
              <a:defRPr/>
            </a:pPr>
            <a:r>
              <a:rPr lang="en-US" dirty="0"/>
              <a:t>N</a:t>
            </a:r>
            <a:r>
              <a:rPr lang="en-US" dirty="0" smtClean="0"/>
              <a:t>o expiration</a:t>
            </a:r>
          </a:p>
          <a:p>
            <a:pPr marL="0" indent="0">
              <a:buNone/>
              <a:defRPr/>
            </a:pPr>
            <a:endParaRPr lang="en-US" dirty="0" smtClean="0"/>
          </a:p>
          <a:p>
            <a:pPr lvl="1">
              <a:defRPr/>
            </a:pPr>
            <a:endParaRPr lang="en-US" dirty="0"/>
          </a:p>
        </p:txBody>
      </p:sp>
    </p:spTree>
    <p:extLst>
      <p:ext uri="{BB962C8B-B14F-4D97-AF65-F5344CB8AC3E}">
        <p14:creationId xmlns:p14="http://schemas.microsoft.com/office/powerpoint/2010/main" val="42301377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981200" y="152400"/>
            <a:ext cx="8229600" cy="990600"/>
          </a:xfrm>
        </p:spPr>
        <p:txBody>
          <a:bodyPr/>
          <a:lstStyle/>
          <a:p>
            <a:pPr eaLnBrk="1" hangingPunct="1">
              <a:defRPr/>
            </a:pPr>
            <a:r>
              <a:rPr lang="en-US" dirty="0">
                <a:solidFill>
                  <a:schemeClr val="tx1">
                    <a:lumMod val="95000"/>
                  </a:schemeClr>
                </a:solidFill>
              </a:rPr>
              <a:t>Four </a:t>
            </a:r>
            <a:r>
              <a:rPr lang="en-US" dirty="0" smtClean="0">
                <a:solidFill>
                  <a:schemeClr val="tx1">
                    <a:lumMod val="95000"/>
                  </a:schemeClr>
                </a:solidFill>
              </a:rPr>
              <a:t>Types </a:t>
            </a:r>
            <a:r>
              <a:rPr lang="en-US" dirty="0">
                <a:solidFill>
                  <a:schemeClr val="tx1">
                    <a:lumMod val="95000"/>
                  </a:schemeClr>
                </a:solidFill>
              </a:rPr>
              <a:t>of </a:t>
            </a:r>
            <a:r>
              <a:rPr lang="en-US" dirty="0" smtClean="0">
                <a:solidFill>
                  <a:schemeClr val="tx1">
                    <a:lumMod val="95000"/>
                  </a:schemeClr>
                </a:solidFill>
              </a:rPr>
              <a:t>Review</a:t>
            </a:r>
            <a:endParaRPr lang="en-US" dirty="0" smtClean="0"/>
          </a:p>
        </p:txBody>
      </p:sp>
      <p:sp>
        <p:nvSpPr>
          <p:cNvPr id="7171" name="Rectangle 3"/>
          <p:cNvSpPr>
            <a:spLocks noGrp="1" noChangeArrowheads="1"/>
          </p:cNvSpPr>
          <p:nvPr>
            <p:ph idx="1"/>
          </p:nvPr>
        </p:nvSpPr>
        <p:spPr>
          <a:xfrm>
            <a:off x="1981200" y="1219200"/>
            <a:ext cx="8229600" cy="5257800"/>
          </a:xfrm>
        </p:spPr>
        <p:txBody>
          <a:bodyPr/>
          <a:lstStyle/>
          <a:p>
            <a:pPr>
              <a:spcAft>
                <a:spcPts val="600"/>
              </a:spcAft>
              <a:defRPr/>
            </a:pPr>
            <a:endParaRPr lang="en-US" dirty="0" smtClean="0"/>
          </a:p>
          <a:p>
            <a:pPr>
              <a:spcAft>
                <a:spcPts val="600"/>
              </a:spcAft>
              <a:defRPr/>
            </a:pPr>
            <a:r>
              <a:rPr lang="en-US" dirty="0" smtClean="0"/>
              <a:t>Expedited human </a:t>
            </a:r>
            <a:r>
              <a:rPr lang="en-US" dirty="0"/>
              <a:t>r</a:t>
            </a:r>
            <a:r>
              <a:rPr lang="en-US" dirty="0" smtClean="0"/>
              <a:t>esearch (nonexempt) </a:t>
            </a:r>
          </a:p>
          <a:p>
            <a:pPr lvl="1">
              <a:spcAft>
                <a:spcPts val="600"/>
              </a:spcAft>
              <a:defRPr/>
            </a:pPr>
            <a:r>
              <a:rPr lang="en-US" dirty="0" smtClean="0"/>
              <a:t>Must be minimal risk</a:t>
            </a:r>
          </a:p>
          <a:p>
            <a:pPr lvl="1">
              <a:spcAft>
                <a:spcPts val="600"/>
              </a:spcAft>
              <a:defRPr/>
            </a:pPr>
            <a:r>
              <a:rPr lang="en-US" dirty="0" smtClean="0"/>
              <a:t>Research must fit into one of seven categories (e.g., blood draws, surveys, chart reviews)</a:t>
            </a:r>
          </a:p>
          <a:p>
            <a:pPr lvl="1">
              <a:spcAft>
                <a:spcPts val="600"/>
              </a:spcAft>
              <a:defRPr/>
            </a:pPr>
            <a:r>
              <a:rPr lang="en-US" dirty="0" smtClean="0"/>
              <a:t>Reviewed by a single member of the IRB</a:t>
            </a:r>
          </a:p>
          <a:p>
            <a:pPr lvl="1">
              <a:spcAft>
                <a:spcPts val="600"/>
              </a:spcAft>
              <a:defRPr/>
            </a:pPr>
            <a:r>
              <a:rPr lang="en-US" dirty="0" smtClean="0"/>
              <a:t>Approved for up to one year</a:t>
            </a:r>
          </a:p>
          <a:p>
            <a:pPr lvl="1">
              <a:spcAft>
                <a:spcPts val="600"/>
              </a:spcAft>
              <a:defRPr/>
            </a:pPr>
            <a:r>
              <a:rPr lang="en-US" dirty="0" smtClean="0"/>
              <a:t>Requires annual review</a:t>
            </a:r>
          </a:p>
        </p:txBody>
      </p:sp>
    </p:spTree>
    <p:extLst>
      <p:ext uri="{BB962C8B-B14F-4D97-AF65-F5344CB8AC3E}">
        <p14:creationId xmlns:p14="http://schemas.microsoft.com/office/powerpoint/2010/main" val="3168383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animEffect transition="in" filter="fade">
                                      <p:cBhvr>
                                        <p:cTn id="7" dur="1000"/>
                                        <p:tgtEl>
                                          <p:spTgt spid="7171">
                                            <p:txEl>
                                              <p:pRg st="1" end="1"/>
                                            </p:txEl>
                                          </p:spTgt>
                                        </p:tgtEl>
                                      </p:cBhvr>
                                    </p:animEffect>
                                    <p:anim calcmode="lin" valueType="num">
                                      <p:cBhvr>
                                        <p:cTn id="8"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Effect transition="in" filter="fade">
                                      <p:cBhvr>
                                        <p:cTn id="12" dur="1000"/>
                                        <p:tgtEl>
                                          <p:spTgt spid="7171">
                                            <p:txEl>
                                              <p:pRg st="2" end="2"/>
                                            </p:txEl>
                                          </p:spTgt>
                                        </p:tgtEl>
                                      </p:cBhvr>
                                    </p:animEffect>
                                    <p:anim calcmode="lin" valueType="num">
                                      <p:cBhvr>
                                        <p:cTn id="13"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7171">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171">
                                            <p:txEl>
                                              <p:pRg st="3" end="3"/>
                                            </p:txEl>
                                          </p:spTgt>
                                        </p:tgtEl>
                                        <p:attrNameLst>
                                          <p:attrName>style.visibility</p:attrName>
                                        </p:attrNameLst>
                                      </p:cBhvr>
                                      <p:to>
                                        <p:strVal val="visible"/>
                                      </p:to>
                                    </p:set>
                                    <p:animEffect transition="in" filter="fade">
                                      <p:cBhvr>
                                        <p:cTn id="17" dur="1000"/>
                                        <p:tgtEl>
                                          <p:spTgt spid="7171">
                                            <p:txEl>
                                              <p:pRg st="3" end="3"/>
                                            </p:txEl>
                                          </p:spTgt>
                                        </p:tgtEl>
                                      </p:cBhvr>
                                    </p:animEffect>
                                    <p:anim calcmode="lin" valueType="num">
                                      <p:cBhvr>
                                        <p:cTn id="18" dur="1000" fill="hold"/>
                                        <p:tgtEl>
                                          <p:spTgt spid="7171">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7171">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171">
                                            <p:txEl>
                                              <p:pRg st="4" end="4"/>
                                            </p:txEl>
                                          </p:spTgt>
                                        </p:tgtEl>
                                        <p:attrNameLst>
                                          <p:attrName>style.visibility</p:attrName>
                                        </p:attrNameLst>
                                      </p:cBhvr>
                                      <p:to>
                                        <p:strVal val="visible"/>
                                      </p:to>
                                    </p:set>
                                    <p:animEffect transition="in" filter="fade">
                                      <p:cBhvr>
                                        <p:cTn id="22" dur="1000"/>
                                        <p:tgtEl>
                                          <p:spTgt spid="7171">
                                            <p:txEl>
                                              <p:pRg st="4" end="4"/>
                                            </p:txEl>
                                          </p:spTgt>
                                        </p:tgtEl>
                                      </p:cBhvr>
                                    </p:animEffect>
                                    <p:anim calcmode="lin" valueType="num">
                                      <p:cBhvr>
                                        <p:cTn id="23" dur="1000" fill="hold"/>
                                        <p:tgtEl>
                                          <p:spTgt spid="7171">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7171">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7171">
                                            <p:txEl>
                                              <p:pRg st="5" end="5"/>
                                            </p:txEl>
                                          </p:spTgt>
                                        </p:tgtEl>
                                        <p:attrNameLst>
                                          <p:attrName>style.visibility</p:attrName>
                                        </p:attrNameLst>
                                      </p:cBhvr>
                                      <p:to>
                                        <p:strVal val="visible"/>
                                      </p:to>
                                    </p:set>
                                    <p:animEffect transition="in" filter="fade">
                                      <p:cBhvr>
                                        <p:cTn id="27" dur="1000"/>
                                        <p:tgtEl>
                                          <p:spTgt spid="7171">
                                            <p:txEl>
                                              <p:pRg st="5" end="5"/>
                                            </p:txEl>
                                          </p:spTgt>
                                        </p:tgtEl>
                                      </p:cBhvr>
                                    </p:animEffect>
                                    <p:anim calcmode="lin" valueType="num">
                                      <p:cBhvr>
                                        <p:cTn id="28" dur="1000" fill="hold"/>
                                        <p:tgtEl>
                                          <p:spTgt spid="7171">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7171">
                                            <p:txEl>
                                              <p:pRg st="5" end="5"/>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171">
                                            <p:txEl>
                                              <p:pRg st="6" end="6"/>
                                            </p:txEl>
                                          </p:spTgt>
                                        </p:tgtEl>
                                        <p:attrNameLst>
                                          <p:attrName>style.visibility</p:attrName>
                                        </p:attrNameLst>
                                      </p:cBhvr>
                                      <p:to>
                                        <p:strVal val="visible"/>
                                      </p:to>
                                    </p:set>
                                    <p:animEffect transition="in" filter="fade">
                                      <p:cBhvr>
                                        <p:cTn id="32" dur="1000"/>
                                        <p:tgtEl>
                                          <p:spTgt spid="7171">
                                            <p:txEl>
                                              <p:pRg st="6" end="6"/>
                                            </p:txEl>
                                          </p:spTgt>
                                        </p:tgtEl>
                                      </p:cBhvr>
                                    </p:animEffect>
                                    <p:anim calcmode="lin" valueType="num">
                                      <p:cBhvr>
                                        <p:cTn id="33" dur="1000" fill="hold"/>
                                        <p:tgtEl>
                                          <p:spTgt spid="7171">
                                            <p:txEl>
                                              <p:pRg st="6" end="6"/>
                                            </p:txEl>
                                          </p:spTgt>
                                        </p:tgtEl>
                                        <p:attrNameLst>
                                          <p:attrName>ppt_x</p:attrName>
                                        </p:attrNameLst>
                                      </p:cBhvr>
                                      <p:tavLst>
                                        <p:tav tm="0">
                                          <p:val>
                                            <p:strVal val="#ppt_x"/>
                                          </p:val>
                                        </p:tav>
                                        <p:tav tm="100000">
                                          <p:val>
                                            <p:strVal val="#ppt_x"/>
                                          </p:val>
                                        </p:tav>
                                      </p:tavLst>
                                    </p:anim>
                                    <p:anim calcmode="lin" valueType="num">
                                      <p:cBhvr>
                                        <p:cTn id="34" dur="1000" fill="hold"/>
                                        <p:tgtEl>
                                          <p:spTgt spid="7171">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981200" y="152400"/>
            <a:ext cx="8229600" cy="990600"/>
          </a:xfrm>
        </p:spPr>
        <p:txBody>
          <a:bodyPr/>
          <a:lstStyle/>
          <a:p>
            <a:pPr eaLnBrk="1" hangingPunct="1">
              <a:defRPr/>
            </a:pPr>
            <a:r>
              <a:rPr lang="en-US" dirty="0">
                <a:solidFill>
                  <a:schemeClr val="tx1">
                    <a:lumMod val="95000"/>
                  </a:schemeClr>
                </a:solidFill>
              </a:rPr>
              <a:t>Four </a:t>
            </a:r>
            <a:r>
              <a:rPr lang="en-US" dirty="0" smtClean="0">
                <a:solidFill>
                  <a:schemeClr val="tx1">
                    <a:lumMod val="95000"/>
                  </a:schemeClr>
                </a:solidFill>
              </a:rPr>
              <a:t>Types </a:t>
            </a:r>
            <a:r>
              <a:rPr lang="en-US" dirty="0">
                <a:solidFill>
                  <a:schemeClr val="tx1">
                    <a:lumMod val="95000"/>
                  </a:schemeClr>
                </a:solidFill>
              </a:rPr>
              <a:t>of </a:t>
            </a:r>
            <a:r>
              <a:rPr lang="en-US" dirty="0" smtClean="0">
                <a:solidFill>
                  <a:schemeClr val="tx1">
                    <a:lumMod val="95000"/>
                  </a:schemeClr>
                </a:solidFill>
              </a:rPr>
              <a:t>Review</a:t>
            </a:r>
            <a:endParaRPr lang="en-US" dirty="0" smtClean="0"/>
          </a:p>
        </p:txBody>
      </p:sp>
      <p:sp>
        <p:nvSpPr>
          <p:cNvPr id="7171" name="Rectangle 3"/>
          <p:cNvSpPr>
            <a:spLocks noGrp="1" noChangeArrowheads="1"/>
          </p:cNvSpPr>
          <p:nvPr>
            <p:ph idx="1"/>
          </p:nvPr>
        </p:nvSpPr>
        <p:spPr>
          <a:xfrm>
            <a:off x="1981200" y="1219200"/>
            <a:ext cx="8229600" cy="5257800"/>
          </a:xfrm>
        </p:spPr>
        <p:txBody>
          <a:bodyPr/>
          <a:lstStyle/>
          <a:p>
            <a:pPr>
              <a:spcAft>
                <a:spcPts val="300"/>
              </a:spcAft>
              <a:defRPr/>
            </a:pPr>
            <a:endParaRPr lang="en-US" dirty="0"/>
          </a:p>
          <a:p>
            <a:pPr>
              <a:spcAft>
                <a:spcPts val="300"/>
              </a:spcAft>
              <a:defRPr/>
            </a:pPr>
            <a:r>
              <a:rPr lang="en-US" dirty="0"/>
              <a:t>Full board </a:t>
            </a:r>
            <a:r>
              <a:rPr lang="en-US" dirty="0"/>
              <a:t>h</a:t>
            </a:r>
            <a:r>
              <a:rPr lang="en-US" dirty="0"/>
              <a:t>uman </a:t>
            </a:r>
            <a:r>
              <a:rPr lang="en-US" dirty="0"/>
              <a:t>r</a:t>
            </a:r>
            <a:r>
              <a:rPr lang="en-US" dirty="0"/>
              <a:t>esearch</a:t>
            </a:r>
          </a:p>
          <a:p>
            <a:pPr lvl="1">
              <a:spcAft>
                <a:spcPts val="300"/>
              </a:spcAft>
              <a:defRPr/>
            </a:pPr>
            <a:r>
              <a:rPr lang="en-US" dirty="0" smtClean="0"/>
              <a:t>Greater than minimal risk </a:t>
            </a:r>
            <a:r>
              <a:rPr lang="en-US" i="1" dirty="0" smtClean="0"/>
              <a:t>or</a:t>
            </a:r>
            <a:r>
              <a:rPr lang="en-US" dirty="0" smtClean="0"/>
              <a:t> is not eligible for expedited review (does not fit into one of the seven categories for expedited research)</a:t>
            </a:r>
          </a:p>
          <a:p>
            <a:pPr lvl="1">
              <a:spcAft>
                <a:spcPts val="300"/>
              </a:spcAft>
              <a:defRPr/>
            </a:pPr>
            <a:r>
              <a:rPr lang="en-US" dirty="0" smtClean="0"/>
              <a:t>Must be reviewed by a convened meeting of </a:t>
            </a:r>
            <a:br>
              <a:rPr lang="en-US" dirty="0" smtClean="0"/>
            </a:br>
            <a:r>
              <a:rPr lang="en-US" dirty="0" smtClean="0"/>
              <a:t>the IRB</a:t>
            </a:r>
          </a:p>
          <a:p>
            <a:pPr lvl="1">
              <a:spcAft>
                <a:spcPts val="300"/>
              </a:spcAft>
              <a:defRPr/>
            </a:pPr>
            <a:r>
              <a:rPr lang="en-US" dirty="0" smtClean="0"/>
              <a:t>Approved for up to one year</a:t>
            </a:r>
          </a:p>
          <a:p>
            <a:pPr lvl="1">
              <a:spcAft>
                <a:spcPts val="300"/>
              </a:spcAft>
              <a:defRPr/>
            </a:pPr>
            <a:r>
              <a:rPr lang="en-US" dirty="0" smtClean="0"/>
              <a:t>Requires annual review</a:t>
            </a:r>
          </a:p>
        </p:txBody>
      </p:sp>
    </p:spTree>
    <p:extLst>
      <p:ext uri="{BB962C8B-B14F-4D97-AF65-F5344CB8AC3E}">
        <p14:creationId xmlns:p14="http://schemas.microsoft.com/office/powerpoint/2010/main" val="3443397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animEffect transition="in" filter="fade">
                                      <p:cBhvr>
                                        <p:cTn id="7" dur="1000"/>
                                        <p:tgtEl>
                                          <p:spTgt spid="7171">
                                            <p:txEl>
                                              <p:pRg st="1" end="1"/>
                                            </p:txEl>
                                          </p:spTgt>
                                        </p:tgtEl>
                                      </p:cBhvr>
                                    </p:animEffect>
                                    <p:anim calcmode="lin" valueType="num">
                                      <p:cBhvr>
                                        <p:cTn id="8"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Effect transition="in" filter="fade">
                                      <p:cBhvr>
                                        <p:cTn id="12" dur="1000"/>
                                        <p:tgtEl>
                                          <p:spTgt spid="7171">
                                            <p:txEl>
                                              <p:pRg st="2" end="2"/>
                                            </p:txEl>
                                          </p:spTgt>
                                        </p:tgtEl>
                                      </p:cBhvr>
                                    </p:animEffect>
                                    <p:anim calcmode="lin" valueType="num">
                                      <p:cBhvr>
                                        <p:cTn id="13"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7171">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171">
                                            <p:txEl>
                                              <p:pRg st="3" end="3"/>
                                            </p:txEl>
                                          </p:spTgt>
                                        </p:tgtEl>
                                        <p:attrNameLst>
                                          <p:attrName>style.visibility</p:attrName>
                                        </p:attrNameLst>
                                      </p:cBhvr>
                                      <p:to>
                                        <p:strVal val="visible"/>
                                      </p:to>
                                    </p:set>
                                    <p:animEffect transition="in" filter="fade">
                                      <p:cBhvr>
                                        <p:cTn id="17" dur="1000"/>
                                        <p:tgtEl>
                                          <p:spTgt spid="7171">
                                            <p:txEl>
                                              <p:pRg st="3" end="3"/>
                                            </p:txEl>
                                          </p:spTgt>
                                        </p:tgtEl>
                                      </p:cBhvr>
                                    </p:animEffect>
                                    <p:anim calcmode="lin" valueType="num">
                                      <p:cBhvr>
                                        <p:cTn id="18" dur="1000" fill="hold"/>
                                        <p:tgtEl>
                                          <p:spTgt spid="7171">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7171">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171">
                                            <p:txEl>
                                              <p:pRg st="4" end="4"/>
                                            </p:txEl>
                                          </p:spTgt>
                                        </p:tgtEl>
                                        <p:attrNameLst>
                                          <p:attrName>style.visibility</p:attrName>
                                        </p:attrNameLst>
                                      </p:cBhvr>
                                      <p:to>
                                        <p:strVal val="visible"/>
                                      </p:to>
                                    </p:set>
                                    <p:animEffect transition="in" filter="fade">
                                      <p:cBhvr>
                                        <p:cTn id="22" dur="1000"/>
                                        <p:tgtEl>
                                          <p:spTgt spid="7171">
                                            <p:txEl>
                                              <p:pRg st="4" end="4"/>
                                            </p:txEl>
                                          </p:spTgt>
                                        </p:tgtEl>
                                      </p:cBhvr>
                                    </p:animEffect>
                                    <p:anim calcmode="lin" valueType="num">
                                      <p:cBhvr>
                                        <p:cTn id="23" dur="1000" fill="hold"/>
                                        <p:tgtEl>
                                          <p:spTgt spid="7171">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7171">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7171">
                                            <p:txEl>
                                              <p:pRg st="5" end="5"/>
                                            </p:txEl>
                                          </p:spTgt>
                                        </p:tgtEl>
                                        <p:attrNameLst>
                                          <p:attrName>style.visibility</p:attrName>
                                        </p:attrNameLst>
                                      </p:cBhvr>
                                      <p:to>
                                        <p:strVal val="visible"/>
                                      </p:to>
                                    </p:set>
                                    <p:animEffect transition="in" filter="fade">
                                      <p:cBhvr>
                                        <p:cTn id="27" dur="1000"/>
                                        <p:tgtEl>
                                          <p:spTgt spid="7171">
                                            <p:txEl>
                                              <p:pRg st="5" end="5"/>
                                            </p:txEl>
                                          </p:spTgt>
                                        </p:tgtEl>
                                      </p:cBhvr>
                                    </p:animEffect>
                                    <p:anim calcmode="lin" valueType="num">
                                      <p:cBhvr>
                                        <p:cTn id="28" dur="1000" fill="hold"/>
                                        <p:tgtEl>
                                          <p:spTgt spid="7171">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7171">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981200" y="152401"/>
            <a:ext cx="8229600" cy="1017587"/>
          </a:xfrm>
        </p:spPr>
        <p:txBody>
          <a:bodyPr/>
          <a:lstStyle/>
          <a:p>
            <a:pPr eaLnBrk="1" hangingPunct="1">
              <a:defRPr/>
            </a:pPr>
            <a:r>
              <a:rPr lang="en-US" dirty="0" smtClean="0"/>
              <a:t>IRB Required Training</a:t>
            </a:r>
          </a:p>
        </p:txBody>
      </p:sp>
      <p:sp>
        <p:nvSpPr>
          <p:cNvPr id="52227" name="Rectangle 3"/>
          <p:cNvSpPr>
            <a:spLocks noGrp="1" noChangeArrowheads="1"/>
          </p:cNvSpPr>
          <p:nvPr>
            <p:ph idx="1"/>
          </p:nvPr>
        </p:nvSpPr>
        <p:spPr>
          <a:xfrm>
            <a:off x="1981200" y="1143000"/>
            <a:ext cx="8229600" cy="5105400"/>
          </a:xfrm>
        </p:spPr>
        <p:txBody>
          <a:bodyPr>
            <a:normAutofit/>
          </a:bodyPr>
          <a:lstStyle/>
          <a:p>
            <a:pPr eaLnBrk="1" hangingPunct="1">
              <a:defRPr/>
            </a:pPr>
            <a:endParaRPr lang="en-US" dirty="0"/>
          </a:p>
          <a:p>
            <a:pPr eaLnBrk="1" hangingPunct="1">
              <a:defRPr/>
            </a:pPr>
            <a:r>
              <a:rPr lang="en-US" dirty="0"/>
              <a:t>Ethics training is a federal requirement of institutions </a:t>
            </a:r>
            <a:r>
              <a:rPr lang="en-US" dirty="0" smtClean="0"/>
              <a:t>that</a:t>
            </a:r>
            <a:r>
              <a:rPr lang="en-US" dirty="0"/>
              <a:t> hold an assurance to conduct human-subjects research</a:t>
            </a:r>
          </a:p>
          <a:p>
            <a:pPr eaLnBrk="1" hangingPunct="1">
              <a:defRPr/>
            </a:pPr>
            <a:r>
              <a:rPr lang="en-US" dirty="0"/>
              <a:t>All investigators and research staff conducting non-exempt human research at institutions may complete research ethics training provided by the Collaborative Institutiona</a:t>
            </a:r>
            <a:r>
              <a:rPr lang="en-US" dirty="0"/>
              <a:t>l</a:t>
            </a:r>
            <a:r>
              <a:rPr lang="en-US" dirty="0"/>
              <a:t> Training Initiative (CITI Program</a:t>
            </a:r>
            <a:r>
              <a:rPr lang="en-US" dirty="0" smtClean="0"/>
              <a:t>) at </a:t>
            </a:r>
            <a:r>
              <a:rPr lang="en-US" dirty="0"/>
              <a:t>the University of </a:t>
            </a:r>
            <a:r>
              <a:rPr lang="en-US" dirty="0" smtClean="0"/>
              <a:t>Miami</a:t>
            </a:r>
            <a:endParaRPr lang="en-US" dirty="0"/>
          </a:p>
          <a:p>
            <a:pPr eaLnBrk="1" hangingPunct="1">
              <a:defRPr/>
            </a:pPr>
            <a:r>
              <a:rPr lang="en-US" dirty="0"/>
              <a:t>Check with your IRB office for training information</a:t>
            </a:r>
          </a:p>
          <a:p>
            <a:pPr marL="0" indent="0">
              <a:buNone/>
              <a:defRPr/>
            </a:pPr>
            <a:endParaRPr lang="en-US" dirty="0"/>
          </a:p>
          <a:p>
            <a:pPr eaLnBrk="1" hangingPunct="1">
              <a:lnSpc>
                <a:spcPct val="90000"/>
              </a:lnSpc>
              <a:defRPr/>
            </a:pPr>
            <a:endParaRPr lang="en-US" dirty="0"/>
          </a:p>
        </p:txBody>
      </p:sp>
    </p:spTree>
    <p:extLst>
      <p:ext uri="{BB962C8B-B14F-4D97-AF65-F5344CB8AC3E}">
        <p14:creationId xmlns:p14="http://schemas.microsoft.com/office/powerpoint/2010/main" val="202802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2227">
                                            <p:txEl>
                                              <p:pRg st="1" end="1"/>
                                            </p:txEl>
                                          </p:spTgt>
                                        </p:tgtEl>
                                        <p:attrNameLst>
                                          <p:attrName>style.visibility</p:attrName>
                                        </p:attrNameLst>
                                      </p:cBhvr>
                                      <p:to>
                                        <p:strVal val="visible"/>
                                      </p:to>
                                    </p:set>
                                    <p:animEffect transition="in" filter="fade">
                                      <p:cBhvr>
                                        <p:cTn id="7" dur="1000"/>
                                        <p:tgtEl>
                                          <p:spTgt spid="52227">
                                            <p:txEl>
                                              <p:pRg st="1" end="1"/>
                                            </p:txEl>
                                          </p:spTgt>
                                        </p:tgtEl>
                                      </p:cBhvr>
                                    </p:animEffect>
                                    <p:anim calcmode="lin" valueType="num">
                                      <p:cBhvr>
                                        <p:cTn id="8" dur="1000" fill="hold"/>
                                        <p:tgtEl>
                                          <p:spTgt spid="5222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222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2227">
                                            <p:txEl>
                                              <p:pRg st="2" end="2"/>
                                            </p:txEl>
                                          </p:spTgt>
                                        </p:tgtEl>
                                        <p:attrNameLst>
                                          <p:attrName>style.visibility</p:attrName>
                                        </p:attrNameLst>
                                      </p:cBhvr>
                                      <p:to>
                                        <p:strVal val="visible"/>
                                      </p:to>
                                    </p:set>
                                    <p:animEffect transition="in" filter="fade">
                                      <p:cBhvr>
                                        <p:cTn id="14" dur="1000"/>
                                        <p:tgtEl>
                                          <p:spTgt spid="52227">
                                            <p:txEl>
                                              <p:pRg st="2" end="2"/>
                                            </p:txEl>
                                          </p:spTgt>
                                        </p:tgtEl>
                                      </p:cBhvr>
                                    </p:animEffect>
                                    <p:anim calcmode="lin" valueType="num">
                                      <p:cBhvr>
                                        <p:cTn id="15" dur="1000" fill="hold"/>
                                        <p:tgtEl>
                                          <p:spTgt spid="5222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222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2227">
                                            <p:txEl>
                                              <p:pRg st="3" end="3"/>
                                            </p:txEl>
                                          </p:spTgt>
                                        </p:tgtEl>
                                        <p:attrNameLst>
                                          <p:attrName>style.visibility</p:attrName>
                                        </p:attrNameLst>
                                      </p:cBhvr>
                                      <p:to>
                                        <p:strVal val="visible"/>
                                      </p:to>
                                    </p:set>
                                    <p:animEffect transition="in" filter="fade">
                                      <p:cBhvr>
                                        <p:cTn id="21" dur="1000"/>
                                        <p:tgtEl>
                                          <p:spTgt spid="52227">
                                            <p:txEl>
                                              <p:pRg st="3" end="3"/>
                                            </p:txEl>
                                          </p:spTgt>
                                        </p:tgtEl>
                                      </p:cBhvr>
                                    </p:animEffect>
                                    <p:anim calcmode="lin" valueType="num">
                                      <p:cBhvr>
                                        <p:cTn id="22" dur="1000" fill="hold"/>
                                        <p:tgtEl>
                                          <p:spTgt spid="52227">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222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defRPr/>
            </a:pPr>
            <a:r>
              <a:rPr lang="en-US" dirty="0" smtClean="0">
                <a:latin typeface="Times New Roman" pitchFamily="18" charset="0"/>
                <a:cs typeface="Times New Roman" pitchFamily="18" charset="0"/>
              </a:rPr>
              <a:t>PI Responsibilities</a:t>
            </a:r>
          </a:p>
        </p:txBody>
      </p:sp>
      <p:sp>
        <p:nvSpPr>
          <p:cNvPr id="32771" name="Rectangle 3"/>
          <p:cNvSpPr>
            <a:spLocks noGrp="1" noChangeArrowheads="1"/>
          </p:cNvSpPr>
          <p:nvPr>
            <p:ph idx="1"/>
          </p:nvPr>
        </p:nvSpPr>
        <p:spPr>
          <a:xfrm>
            <a:off x="1981200" y="1600200"/>
            <a:ext cx="8305800" cy="4724400"/>
          </a:xfrm>
        </p:spPr>
        <p:txBody>
          <a:bodyPr/>
          <a:lstStyle/>
          <a:p>
            <a:pPr eaLnBrk="1" hangingPunct="1">
              <a:defRPr/>
            </a:pPr>
            <a:r>
              <a:rPr lang="en-US" dirty="0" smtClean="0"/>
              <a:t>Obtaining IRB approval: </a:t>
            </a:r>
          </a:p>
          <a:p>
            <a:pPr lvl="1" eaLnBrk="1" hangingPunct="1">
              <a:defRPr/>
            </a:pPr>
            <a:r>
              <a:rPr lang="en-US" dirty="0" smtClean="0"/>
              <a:t>Initially</a:t>
            </a:r>
          </a:p>
          <a:p>
            <a:pPr lvl="1" eaLnBrk="1" hangingPunct="1">
              <a:defRPr/>
            </a:pPr>
            <a:r>
              <a:rPr lang="en-US" dirty="0" smtClean="0"/>
              <a:t>Annually (submit </a:t>
            </a:r>
            <a:r>
              <a:rPr lang="en-US" dirty="0"/>
              <a:t>p</a:t>
            </a:r>
            <a:r>
              <a:rPr lang="en-US" dirty="0" smtClean="0"/>
              <a:t>rogress </a:t>
            </a:r>
            <a:r>
              <a:rPr lang="en-US" dirty="0"/>
              <a:t>r</a:t>
            </a:r>
            <a:r>
              <a:rPr lang="en-US" dirty="0" smtClean="0"/>
              <a:t>eport for continuing </a:t>
            </a:r>
            <a:r>
              <a:rPr lang="en-US" dirty="0"/>
              <a:t>r</a:t>
            </a:r>
            <a:r>
              <a:rPr lang="en-US" dirty="0" smtClean="0"/>
              <a:t>eview and </a:t>
            </a:r>
            <a:r>
              <a:rPr lang="en-US" dirty="0" err="1" smtClean="0"/>
              <a:t>reapproval</a:t>
            </a:r>
            <a:r>
              <a:rPr lang="en-US" dirty="0" smtClean="0"/>
              <a:t> of nonexempt research)</a:t>
            </a:r>
          </a:p>
          <a:p>
            <a:pPr lvl="1" eaLnBrk="1" hangingPunct="1">
              <a:defRPr/>
            </a:pPr>
            <a:r>
              <a:rPr lang="en-US" dirty="0" smtClean="0"/>
              <a:t>Ongoing for modifications (submit </a:t>
            </a:r>
            <a:r>
              <a:rPr lang="en-US" dirty="0"/>
              <a:t>a</a:t>
            </a:r>
            <a:r>
              <a:rPr lang="en-US" dirty="0" smtClean="0"/>
              <a:t>mendments)</a:t>
            </a:r>
          </a:p>
        </p:txBody>
      </p:sp>
    </p:spTree>
    <p:extLst>
      <p:ext uri="{BB962C8B-B14F-4D97-AF65-F5344CB8AC3E}">
        <p14:creationId xmlns:p14="http://schemas.microsoft.com/office/powerpoint/2010/main" val="10178986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fade">
                                      <p:cBhvr>
                                        <p:cTn id="7" dur="1000"/>
                                        <p:tgtEl>
                                          <p:spTgt spid="32771">
                                            <p:txEl>
                                              <p:pRg st="0" end="0"/>
                                            </p:txEl>
                                          </p:spTgt>
                                        </p:tgtEl>
                                      </p:cBhvr>
                                    </p:animEffect>
                                    <p:anim calcmode="lin" valueType="num">
                                      <p:cBhvr>
                                        <p:cTn id="8" dur="1000" fill="hold"/>
                                        <p:tgtEl>
                                          <p:spTgt spid="327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2771">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2771">
                                            <p:txEl>
                                              <p:pRg st="1" end="1"/>
                                            </p:txEl>
                                          </p:spTgt>
                                        </p:tgtEl>
                                        <p:attrNameLst>
                                          <p:attrName>style.visibility</p:attrName>
                                        </p:attrNameLst>
                                      </p:cBhvr>
                                      <p:to>
                                        <p:strVal val="visible"/>
                                      </p:to>
                                    </p:set>
                                    <p:animEffect transition="in" filter="fade">
                                      <p:cBhvr>
                                        <p:cTn id="12" dur="1000"/>
                                        <p:tgtEl>
                                          <p:spTgt spid="32771">
                                            <p:txEl>
                                              <p:pRg st="1" end="1"/>
                                            </p:txEl>
                                          </p:spTgt>
                                        </p:tgtEl>
                                      </p:cBhvr>
                                    </p:animEffect>
                                    <p:anim calcmode="lin" valueType="num">
                                      <p:cBhvr>
                                        <p:cTn id="13" dur="1000" fill="hold"/>
                                        <p:tgtEl>
                                          <p:spTgt spid="32771">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2771">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2771">
                                            <p:txEl>
                                              <p:pRg st="2" end="2"/>
                                            </p:txEl>
                                          </p:spTgt>
                                        </p:tgtEl>
                                        <p:attrNameLst>
                                          <p:attrName>style.visibility</p:attrName>
                                        </p:attrNameLst>
                                      </p:cBhvr>
                                      <p:to>
                                        <p:strVal val="visible"/>
                                      </p:to>
                                    </p:set>
                                    <p:animEffect transition="in" filter="fade">
                                      <p:cBhvr>
                                        <p:cTn id="17" dur="1000"/>
                                        <p:tgtEl>
                                          <p:spTgt spid="32771">
                                            <p:txEl>
                                              <p:pRg st="2" end="2"/>
                                            </p:txEl>
                                          </p:spTgt>
                                        </p:tgtEl>
                                      </p:cBhvr>
                                    </p:animEffect>
                                    <p:anim calcmode="lin" valueType="num">
                                      <p:cBhvr>
                                        <p:cTn id="18" dur="1000" fill="hold"/>
                                        <p:tgtEl>
                                          <p:spTgt spid="32771">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2771">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2771">
                                            <p:txEl>
                                              <p:pRg st="3" end="3"/>
                                            </p:txEl>
                                          </p:spTgt>
                                        </p:tgtEl>
                                        <p:attrNameLst>
                                          <p:attrName>style.visibility</p:attrName>
                                        </p:attrNameLst>
                                      </p:cBhvr>
                                      <p:to>
                                        <p:strVal val="visible"/>
                                      </p:to>
                                    </p:set>
                                    <p:animEffect transition="in" filter="fade">
                                      <p:cBhvr>
                                        <p:cTn id="22" dur="1000"/>
                                        <p:tgtEl>
                                          <p:spTgt spid="32771">
                                            <p:txEl>
                                              <p:pRg st="3" end="3"/>
                                            </p:txEl>
                                          </p:spTgt>
                                        </p:tgtEl>
                                      </p:cBhvr>
                                    </p:animEffect>
                                    <p:anim calcmode="lin" valueType="num">
                                      <p:cBhvr>
                                        <p:cTn id="23" dur="1000" fill="hold"/>
                                        <p:tgtEl>
                                          <p:spTgt spid="32771">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277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 Responsibilities</a:t>
            </a:r>
            <a:endParaRPr lang="en-US" dirty="0"/>
          </a:p>
        </p:txBody>
      </p:sp>
      <p:sp>
        <p:nvSpPr>
          <p:cNvPr id="3" name="Content Placeholder 2"/>
          <p:cNvSpPr>
            <a:spLocks noGrp="1"/>
          </p:cNvSpPr>
          <p:nvPr>
            <p:ph idx="1"/>
          </p:nvPr>
        </p:nvSpPr>
        <p:spPr/>
        <p:txBody>
          <a:bodyPr/>
          <a:lstStyle/>
          <a:p>
            <a:pPr eaLnBrk="1" hangingPunct="1">
              <a:defRPr/>
            </a:pPr>
            <a:r>
              <a:rPr lang="en-US" dirty="0"/>
              <a:t>Tracking </a:t>
            </a:r>
            <a:r>
              <a:rPr lang="en-US" dirty="0" smtClean="0"/>
              <a:t>adverse </a:t>
            </a:r>
            <a:r>
              <a:rPr lang="en-US" dirty="0"/>
              <a:t>e</a:t>
            </a:r>
            <a:r>
              <a:rPr lang="en-US" dirty="0" smtClean="0"/>
              <a:t>vents</a:t>
            </a:r>
            <a:endParaRPr lang="en-US" dirty="0"/>
          </a:p>
          <a:p>
            <a:pPr eaLnBrk="1" hangingPunct="1">
              <a:defRPr/>
            </a:pPr>
            <a:endParaRPr lang="en-US" dirty="0" smtClean="0"/>
          </a:p>
          <a:p>
            <a:pPr eaLnBrk="1" hangingPunct="1">
              <a:defRPr/>
            </a:pPr>
            <a:r>
              <a:rPr lang="en-US" dirty="0" smtClean="0"/>
              <a:t>Reporting </a:t>
            </a:r>
            <a:r>
              <a:rPr lang="en-US" dirty="0"/>
              <a:t>u</a:t>
            </a:r>
            <a:r>
              <a:rPr lang="en-US" dirty="0" smtClean="0"/>
              <a:t>nanticipated </a:t>
            </a:r>
            <a:r>
              <a:rPr lang="en-US" dirty="0"/>
              <a:t>p</a:t>
            </a:r>
            <a:r>
              <a:rPr lang="en-US" dirty="0" smtClean="0"/>
              <a:t>roblems</a:t>
            </a:r>
            <a:endParaRPr lang="en-US" dirty="0"/>
          </a:p>
          <a:p>
            <a:pPr eaLnBrk="1" hangingPunct="1">
              <a:defRPr/>
            </a:pPr>
            <a:endParaRPr lang="en-US" dirty="0" smtClean="0"/>
          </a:p>
          <a:p>
            <a:pPr eaLnBrk="1" hangingPunct="1">
              <a:defRPr/>
            </a:pPr>
            <a:r>
              <a:rPr lang="en-US" dirty="0" smtClean="0"/>
              <a:t>Reporting </a:t>
            </a:r>
            <a:r>
              <a:rPr lang="en-US" dirty="0"/>
              <a:t>n</a:t>
            </a:r>
            <a:r>
              <a:rPr lang="en-US" dirty="0" smtClean="0"/>
              <a:t>oncompliance</a:t>
            </a:r>
            <a:endParaRPr lang="en-US" dirty="0"/>
          </a:p>
          <a:p>
            <a:pPr eaLnBrk="1" hangingPunct="1">
              <a:defRPr/>
            </a:pPr>
            <a:endParaRPr lang="en-US" dirty="0" smtClean="0"/>
          </a:p>
          <a:p>
            <a:pPr eaLnBrk="1" hangingPunct="1">
              <a:defRPr/>
            </a:pPr>
            <a:r>
              <a:rPr lang="en-US" dirty="0" smtClean="0"/>
              <a:t>Inactivation</a:t>
            </a:r>
            <a:endParaRPr lang="en-US" dirty="0"/>
          </a:p>
          <a:p>
            <a:endParaRPr lang="en-US" dirty="0"/>
          </a:p>
        </p:txBody>
      </p:sp>
    </p:spTree>
    <p:extLst>
      <p:ext uri="{BB962C8B-B14F-4D97-AF65-F5344CB8AC3E}">
        <p14:creationId xmlns:p14="http://schemas.microsoft.com/office/powerpoint/2010/main" val="11959893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defRPr/>
            </a:pPr>
            <a:r>
              <a:rPr lang="en-US" dirty="0" smtClean="0">
                <a:latin typeface="Times New Roman" pitchFamily="18" charset="0"/>
                <a:cs typeface="Times New Roman" pitchFamily="18" charset="0"/>
              </a:rPr>
              <a:t>Initial and Continuing Review</a:t>
            </a:r>
          </a:p>
        </p:txBody>
      </p:sp>
      <p:sp>
        <p:nvSpPr>
          <p:cNvPr id="33795" name="Rectangle 3"/>
          <p:cNvSpPr>
            <a:spLocks noGrp="1" noChangeArrowheads="1"/>
          </p:cNvSpPr>
          <p:nvPr>
            <p:ph idx="1"/>
          </p:nvPr>
        </p:nvSpPr>
        <p:spPr>
          <a:xfrm>
            <a:off x="1981200" y="1371600"/>
            <a:ext cx="8115300" cy="4629150"/>
          </a:xfrm>
        </p:spPr>
        <p:txBody>
          <a:bodyPr/>
          <a:lstStyle/>
          <a:p>
            <a:pPr eaLnBrk="1" hangingPunct="1">
              <a:defRPr/>
            </a:pPr>
            <a:endParaRPr lang="en-US" dirty="0">
              <a:latin typeface="Times New Roman" pitchFamily="18" charset="0"/>
              <a:cs typeface="Times New Roman" pitchFamily="18" charset="0"/>
            </a:endParaRPr>
          </a:p>
          <a:p>
            <a:pPr eaLnBrk="1" hangingPunct="1">
              <a:defRPr/>
            </a:pPr>
            <a:r>
              <a:rPr lang="en-US" dirty="0">
                <a:latin typeface="Times New Roman" pitchFamily="18" charset="0"/>
                <a:cs typeface="Times New Roman" pitchFamily="18" charset="0"/>
              </a:rPr>
              <a:t>IRB may approve a study for a period </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of no longer than one year </a:t>
            </a:r>
          </a:p>
        </p:txBody>
      </p:sp>
    </p:spTree>
    <p:extLst>
      <p:ext uri="{BB962C8B-B14F-4D97-AF65-F5344CB8AC3E}">
        <p14:creationId xmlns:p14="http://schemas.microsoft.com/office/powerpoint/2010/main" val="11296218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3795">
                                            <p:txEl>
                                              <p:pRg st="1" end="1"/>
                                            </p:txEl>
                                          </p:spTgt>
                                        </p:tgtEl>
                                        <p:attrNameLst>
                                          <p:attrName>style.visibility</p:attrName>
                                        </p:attrNameLst>
                                      </p:cBhvr>
                                      <p:to>
                                        <p:strVal val="visible"/>
                                      </p:to>
                                    </p:set>
                                    <p:animEffect transition="in" filter="fade">
                                      <p:cBhvr>
                                        <p:cTn id="7" dur="1000"/>
                                        <p:tgtEl>
                                          <p:spTgt spid="33795">
                                            <p:txEl>
                                              <p:pRg st="1" end="1"/>
                                            </p:txEl>
                                          </p:spTgt>
                                        </p:tgtEl>
                                      </p:cBhvr>
                                    </p:animEffect>
                                    <p:anim calcmode="lin" valueType="num">
                                      <p:cBhvr>
                                        <p:cTn id="8" dur="1000" fill="hold"/>
                                        <p:tgtEl>
                                          <p:spTgt spid="3379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379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defRPr/>
            </a:pPr>
            <a:r>
              <a:rPr lang="en-US" dirty="0" smtClean="0">
                <a:latin typeface="Times New Roman" pitchFamily="18" charset="0"/>
                <a:cs typeface="Times New Roman" pitchFamily="18" charset="0"/>
              </a:rPr>
              <a:t>Initial and Continuing Review</a:t>
            </a:r>
          </a:p>
        </p:txBody>
      </p:sp>
      <p:sp>
        <p:nvSpPr>
          <p:cNvPr id="33795" name="Rectangle 3"/>
          <p:cNvSpPr>
            <a:spLocks noGrp="1" noChangeArrowheads="1"/>
          </p:cNvSpPr>
          <p:nvPr>
            <p:ph idx="1"/>
          </p:nvPr>
        </p:nvSpPr>
        <p:spPr>
          <a:xfrm>
            <a:off x="1981200" y="1371600"/>
            <a:ext cx="8115300" cy="4629150"/>
          </a:xfrm>
        </p:spPr>
        <p:txBody>
          <a:bodyPr/>
          <a:lstStyle/>
          <a:p>
            <a:pPr eaLnBrk="1" hangingPunct="1">
              <a:lnSpc>
                <a:spcPct val="90000"/>
              </a:lnSpc>
              <a:defRPr/>
            </a:pPr>
            <a:endParaRPr lang="en-US" dirty="0">
              <a:latin typeface="Times New Roman" pitchFamily="18" charset="0"/>
              <a:cs typeface="Times New Roman" pitchFamily="18" charset="0"/>
            </a:endParaRPr>
          </a:p>
          <a:p>
            <a:pPr eaLnBrk="1" hangingPunct="1">
              <a:lnSpc>
                <a:spcPct val="90000"/>
              </a:lnSpc>
              <a:defRPr/>
            </a:pPr>
            <a:r>
              <a:rPr lang="en-US" dirty="0">
                <a:latin typeface="Times New Roman" pitchFamily="18" charset="0"/>
                <a:cs typeface="Times New Roman" pitchFamily="18" charset="0"/>
              </a:rPr>
              <a:t>For </a:t>
            </a:r>
            <a:r>
              <a:rPr lang="en-US" dirty="0" err="1">
                <a:latin typeface="Times New Roman" pitchFamily="18" charset="0"/>
                <a:cs typeface="Times New Roman" pitchFamily="18" charset="0"/>
              </a:rPr>
              <a:t>reapproval</a:t>
            </a:r>
            <a:r>
              <a:rPr lang="en-US" dirty="0">
                <a:latin typeface="Times New Roman" pitchFamily="18" charset="0"/>
                <a:cs typeface="Times New Roman" pitchFamily="18" charset="0"/>
              </a:rPr>
              <a:t>, the IRB must review: </a:t>
            </a:r>
          </a:p>
          <a:p>
            <a:pPr lvl="1" eaLnBrk="1" hangingPunct="1">
              <a:lnSpc>
                <a:spcPct val="90000"/>
              </a:lnSpc>
              <a:defRPr/>
            </a:pPr>
            <a:r>
              <a:rPr lang="en-US" dirty="0">
                <a:latin typeface="Times New Roman" pitchFamily="18" charset="0"/>
                <a:cs typeface="Times New Roman" pitchFamily="18" charset="0"/>
              </a:rPr>
              <a:t>T</a:t>
            </a:r>
            <a:r>
              <a:rPr lang="en-US" dirty="0" smtClean="0">
                <a:latin typeface="Times New Roman" pitchFamily="18" charset="0"/>
                <a:cs typeface="Times New Roman" pitchFamily="18" charset="0"/>
              </a:rPr>
              <a:t>he protocol </a:t>
            </a:r>
          </a:p>
          <a:p>
            <a:pPr lvl="1" eaLnBrk="1" hangingPunct="1">
              <a:lnSpc>
                <a:spcPct val="90000"/>
              </a:lnSpc>
              <a:defRPr/>
            </a:pPr>
            <a:r>
              <a:rPr lang="en-US" dirty="0">
                <a:latin typeface="Times New Roman" pitchFamily="18" charset="0"/>
                <a:cs typeface="Times New Roman" pitchFamily="18" charset="0"/>
              </a:rPr>
              <a:t>A</a:t>
            </a:r>
            <a:r>
              <a:rPr lang="en-US" dirty="0" smtClean="0">
                <a:latin typeface="Times New Roman" pitchFamily="18" charset="0"/>
                <a:cs typeface="Times New Roman" pitchFamily="18" charset="0"/>
              </a:rPr>
              <a:t>ny amendments </a:t>
            </a:r>
          </a:p>
          <a:p>
            <a:pPr lvl="1" eaLnBrk="1" hangingPunct="1">
              <a:lnSpc>
                <a:spcPct val="90000"/>
              </a:lnSpc>
              <a:defRPr/>
            </a:pPr>
            <a:r>
              <a:rPr lang="en-US" dirty="0">
                <a:latin typeface="Times New Roman" pitchFamily="18" charset="0"/>
                <a:cs typeface="Times New Roman" pitchFamily="18" charset="0"/>
              </a:rPr>
              <a:t>A</a:t>
            </a:r>
            <a:r>
              <a:rPr lang="en-US" dirty="0" smtClean="0">
                <a:latin typeface="Times New Roman" pitchFamily="18" charset="0"/>
                <a:cs typeface="Times New Roman" pitchFamily="18" charset="0"/>
              </a:rPr>
              <a:t> status report including: </a:t>
            </a:r>
          </a:p>
          <a:p>
            <a:pPr lvl="2" eaLnBrk="1" hangingPunct="1">
              <a:lnSpc>
                <a:spcPct val="90000"/>
              </a:lnSpc>
              <a:defRPr/>
            </a:pPr>
            <a:r>
              <a:rPr lang="en-US" dirty="0">
                <a:latin typeface="Times New Roman" pitchFamily="18" charset="0"/>
                <a:cs typeface="Times New Roman" pitchFamily="18" charset="0"/>
              </a:rPr>
              <a:t>N</a:t>
            </a:r>
            <a:r>
              <a:rPr lang="en-US" dirty="0" smtClean="0">
                <a:latin typeface="Times New Roman" pitchFamily="18" charset="0"/>
                <a:cs typeface="Times New Roman" pitchFamily="18" charset="0"/>
              </a:rPr>
              <a:t>umber of subjects accrued </a:t>
            </a:r>
          </a:p>
          <a:p>
            <a:pPr lvl="2" eaLnBrk="1" hangingPunct="1">
              <a:lnSpc>
                <a:spcPct val="90000"/>
              </a:lnSpc>
              <a:defRPr/>
            </a:pPr>
            <a:r>
              <a:rPr lang="en-US" dirty="0">
                <a:latin typeface="Times New Roman" pitchFamily="18" charset="0"/>
                <a:cs typeface="Times New Roman" pitchFamily="18" charset="0"/>
              </a:rPr>
              <a:t>D</a:t>
            </a:r>
            <a:r>
              <a:rPr lang="en-US" dirty="0" smtClean="0">
                <a:latin typeface="Times New Roman" pitchFamily="18" charset="0"/>
                <a:cs typeface="Times New Roman" pitchFamily="18" charset="0"/>
              </a:rPr>
              <a:t>escription of adverse events, unanticipated problems, withdrawal of subjects, complaints </a:t>
            </a:r>
          </a:p>
          <a:p>
            <a:pPr lvl="2" eaLnBrk="1" hangingPunct="1">
              <a:lnSpc>
                <a:spcPct val="90000"/>
              </a:lnSpc>
              <a:defRPr/>
            </a:pPr>
            <a:r>
              <a:rPr lang="en-US" dirty="0">
                <a:latin typeface="Times New Roman" pitchFamily="18" charset="0"/>
                <a:cs typeface="Times New Roman" pitchFamily="18" charset="0"/>
              </a:rPr>
              <a:t>S</a:t>
            </a:r>
            <a:r>
              <a:rPr lang="en-US" dirty="0" smtClean="0">
                <a:latin typeface="Times New Roman" pitchFamily="18" charset="0"/>
                <a:cs typeface="Times New Roman" pitchFamily="18" charset="0"/>
              </a:rPr>
              <a:t>ummary of relevant information </a:t>
            </a:r>
          </a:p>
          <a:p>
            <a:pPr lvl="2" eaLnBrk="1" hangingPunct="1">
              <a:lnSpc>
                <a:spcPct val="90000"/>
              </a:lnSpc>
              <a:defRPr/>
            </a:pPr>
            <a:r>
              <a:rPr lang="en-US" dirty="0">
                <a:latin typeface="Times New Roman" pitchFamily="18" charset="0"/>
                <a:cs typeface="Times New Roman" pitchFamily="18" charset="0"/>
              </a:rPr>
              <a:t>C</a:t>
            </a:r>
            <a:r>
              <a:rPr lang="en-US" dirty="0" smtClean="0">
                <a:latin typeface="Times New Roman" pitchFamily="18" charset="0"/>
                <a:cs typeface="Times New Roman" pitchFamily="18" charset="0"/>
              </a:rPr>
              <a:t>opy of current consent document(s)</a:t>
            </a:r>
          </a:p>
        </p:txBody>
      </p:sp>
    </p:spTree>
    <p:extLst>
      <p:ext uri="{BB962C8B-B14F-4D97-AF65-F5344CB8AC3E}">
        <p14:creationId xmlns:p14="http://schemas.microsoft.com/office/powerpoint/2010/main" val="19382900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3795">
                                            <p:txEl>
                                              <p:pRg st="1" end="1"/>
                                            </p:txEl>
                                          </p:spTgt>
                                        </p:tgtEl>
                                        <p:attrNameLst>
                                          <p:attrName>style.visibility</p:attrName>
                                        </p:attrNameLst>
                                      </p:cBhvr>
                                      <p:to>
                                        <p:strVal val="visible"/>
                                      </p:to>
                                    </p:set>
                                    <p:animEffect transition="in" filter="fade">
                                      <p:cBhvr>
                                        <p:cTn id="7" dur="1000"/>
                                        <p:tgtEl>
                                          <p:spTgt spid="33795">
                                            <p:txEl>
                                              <p:pRg st="1" end="1"/>
                                            </p:txEl>
                                          </p:spTgt>
                                        </p:tgtEl>
                                      </p:cBhvr>
                                    </p:animEffect>
                                    <p:anim calcmode="lin" valueType="num">
                                      <p:cBhvr>
                                        <p:cTn id="8" dur="1000" fill="hold"/>
                                        <p:tgtEl>
                                          <p:spTgt spid="3379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379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3795">
                                            <p:txEl>
                                              <p:pRg st="2" end="2"/>
                                            </p:txEl>
                                          </p:spTgt>
                                        </p:tgtEl>
                                        <p:attrNameLst>
                                          <p:attrName>style.visibility</p:attrName>
                                        </p:attrNameLst>
                                      </p:cBhvr>
                                      <p:to>
                                        <p:strVal val="visible"/>
                                      </p:to>
                                    </p:set>
                                    <p:animEffect transition="in" filter="fade">
                                      <p:cBhvr>
                                        <p:cTn id="14" dur="1000"/>
                                        <p:tgtEl>
                                          <p:spTgt spid="33795">
                                            <p:txEl>
                                              <p:pRg st="2" end="2"/>
                                            </p:txEl>
                                          </p:spTgt>
                                        </p:tgtEl>
                                      </p:cBhvr>
                                    </p:animEffect>
                                    <p:anim calcmode="lin" valueType="num">
                                      <p:cBhvr>
                                        <p:cTn id="15" dur="1000" fill="hold"/>
                                        <p:tgtEl>
                                          <p:spTgt spid="3379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379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3795">
                                            <p:txEl>
                                              <p:pRg st="3" end="3"/>
                                            </p:txEl>
                                          </p:spTgt>
                                        </p:tgtEl>
                                        <p:attrNameLst>
                                          <p:attrName>style.visibility</p:attrName>
                                        </p:attrNameLst>
                                      </p:cBhvr>
                                      <p:to>
                                        <p:strVal val="visible"/>
                                      </p:to>
                                    </p:set>
                                    <p:animEffect transition="in" filter="fade">
                                      <p:cBhvr>
                                        <p:cTn id="21" dur="1000"/>
                                        <p:tgtEl>
                                          <p:spTgt spid="33795">
                                            <p:txEl>
                                              <p:pRg st="3" end="3"/>
                                            </p:txEl>
                                          </p:spTgt>
                                        </p:tgtEl>
                                      </p:cBhvr>
                                    </p:animEffect>
                                    <p:anim calcmode="lin" valueType="num">
                                      <p:cBhvr>
                                        <p:cTn id="22" dur="1000" fill="hold"/>
                                        <p:tgtEl>
                                          <p:spTgt spid="3379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379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3795">
                                            <p:txEl>
                                              <p:pRg st="4" end="4"/>
                                            </p:txEl>
                                          </p:spTgt>
                                        </p:tgtEl>
                                        <p:attrNameLst>
                                          <p:attrName>style.visibility</p:attrName>
                                        </p:attrNameLst>
                                      </p:cBhvr>
                                      <p:to>
                                        <p:strVal val="visible"/>
                                      </p:to>
                                    </p:set>
                                    <p:animEffect transition="in" filter="fade">
                                      <p:cBhvr>
                                        <p:cTn id="28" dur="1000"/>
                                        <p:tgtEl>
                                          <p:spTgt spid="33795">
                                            <p:txEl>
                                              <p:pRg st="4" end="4"/>
                                            </p:txEl>
                                          </p:spTgt>
                                        </p:tgtEl>
                                      </p:cBhvr>
                                    </p:animEffect>
                                    <p:anim calcmode="lin" valueType="num">
                                      <p:cBhvr>
                                        <p:cTn id="29" dur="1000" fill="hold"/>
                                        <p:tgtEl>
                                          <p:spTgt spid="3379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379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3795">
                                            <p:txEl>
                                              <p:pRg st="5" end="5"/>
                                            </p:txEl>
                                          </p:spTgt>
                                        </p:tgtEl>
                                        <p:attrNameLst>
                                          <p:attrName>style.visibility</p:attrName>
                                        </p:attrNameLst>
                                      </p:cBhvr>
                                      <p:to>
                                        <p:strVal val="visible"/>
                                      </p:to>
                                    </p:set>
                                    <p:animEffect transition="in" filter="fade">
                                      <p:cBhvr>
                                        <p:cTn id="35" dur="1000"/>
                                        <p:tgtEl>
                                          <p:spTgt spid="33795">
                                            <p:txEl>
                                              <p:pRg st="5" end="5"/>
                                            </p:txEl>
                                          </p:spTgt>
                                        </p:tgtEl>
                                      </p:cBhvr>
                                    </p:animEffect>
                                    <p:anim calcmode="lin" valueType="num">
                                      <p:cBhvr>
                                        <p:cTn id="36" dur="1000" fill="hold"/>
                                        <p:tgtEl>
                                          <p:spTgt spid="33795">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379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3795">
                                            <p:txEl>
                                              <p:pRg st="6" end="6"/>
                                            </p:txEl>
                                          </p:spTgt>
                                        </p:tgtEl>
                                        <p:attrNameLst>
                                          <p:attrName>style.visibility</p:attrName>
                                        </p:attrNameLst>
                                      </p:cBhvr>
                                      <p:to>
                                        <p:strVal val="visible"/>
                                      </p:to>
                                    </p:set>
                                    <p:animEffect transition="in" filter="fade">
                                      <p:cBhvr>
                                        <p:cTn id="42" dur="1000"/>
                                        <p:tgtEl>
                                          <p:spTgt spid="33795">
                                            <p:txEl>
                                              <p:pRg st="6" end="6"/>
                                            </p:txEl>
                                          </p:spTgt>
                                        </p:tgtEl>
                                      </p:cBhvr>
                                    </p:animEffect>
                                    <p:anim calcmode="lin" valueType="num">
                                      <p:cBhvr>
                                        <p:cTn id="43" dur="1000" fill="hold"/>
                                        <p:tgtEl>
                                          <p:spTgt spid="33795">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379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3795">
                                            <p:txEl>
                                              <p:pRg st="7" end="7"/>
                                            </p:txEl>
                                          </p:spTgt>
                                        </p:tgtEl>
                                        <p:attrNameLst>
                                          <p:attrName>style.visibility</p:attrName>
                                        </p:attrNameLst>
                                      </p:cBhvr>
                                      <p:to>
                                        <p:strVal val="visible"/>
                                      </p:to>
                                    </p:set>
                                    <p:animEffect transition="in" filter="fade">
                                      <p:cBhvr>
                                        <p:cTn id="49" dur="1000"/>
                                        <p:tgtEl>
                                          <p:spTgt spid="33795">
                                            <p:txEl>
                                              <p:pRg st="7" end="7"/>
                                            </p:txEl>
                                          </p:spTgt>
                                        </p:tgtEl>
                                      </p:cBhvr>
                                    </p:animEffect>
                                    <p:anim calcmode="lin" valueType="num">
                                      <p:cBhvr>
                                        <p:cTn id="50" dur="1000" fill="hold"/>
                                        <p:tgtEl>
                                          <p:spTgt spid="33795">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379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3795">
                                            <p:txEl>
                                              <p:pRg st="8" end="8"/>
                                            </p:txEl>
                                          </p:spTgt>
                                        </p:tgtEl>
                                        <p:attrNameLst>
                                          <p:attrName>style.visibility</p:attrName>
                                        </p:attrNameLst>
                                      </p:cBhvr>
                                      <p:to>
                                        <p:strVal val="visible"/>
                                      </p:to>
                                    </p:set>
                                    <p:animEffect transition="in" filter="fade">
                                      <p:cBhvr>
                                        <p:cTn id="56" dur="1000"/>
                                        <p:tgtEl>
                                          <p:spTgt spid="33795">
                                            <p:txEl>
                                              <p:pRg st="8" end="8"/>
                                            </p:txEl>
                                          </p:spTgt>
                                        </p:tgtEl>
                                      </p:cBhvr>
                                    </p:animEffect>
                                    <p:anim calcmode="lin" valueType="num">
                                      <p:cBhvr>
                                        <p:cTn id="57" dur="1000" fill="hold"/>
                                        <p:tgtEl>
                                          <p:spTgt spid="33795">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379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2209800" y="304800"/>
            <a:ext cx="7772400" cy="609600"/>
          </a:xfrm>
        </p:spPr>
        <p:txBody>
          <a:bodyPr>
            <a:normAutofit fontScale="90000"/>
          </a:bodyPr>
          <a:lstStyle/>
          <a:p>
            <a:pPr eaLnBrk="1" hangingPunct="1">
              <a:defRPr/>
            </a:pPr>
            <a:r>
              <a:rPr lang="en-US" dirty="0" smtClean="0">
                <a:latin typeface="Times New Roman" pitchFamily="18" charset="0"/>
                <a:cs typeface="Times New Roman" pitchFamily="18" charset="0"/>
              </a:rPr>
              <a:t>Modifications</a:t>
            </a:r>
          </a:p>
        </p:txBody>
      </p:sp>
      <p:sp>
        <p:nvSpPr>
          <p:cNvPr id="34819" name="Rectangle 3"/>
          <p:cNvSpPr>
            <a:spLocks noGrp="1" noChangeArrowheads="1"/>
          </p:cNvSpPr>
          <p:nvPr>
            <p:ph idx="1"/>
          </p:nvPr>
        </p:nvSpPr>
        <p:spPr>
          <a:xfrm>
            <a:off x="2133600" y="1676400"/>
            <a:ext cx="7772400" cy="3733800"/>
          </a:xfrm>
        </p:spPr>
        <p:txBody>
          <a:bodyPr/>
          <a:lstStyle/>
          <a:p>
            <a:pPr eaLnBrk="1" hangingPunct="1">
              <a:defRPr/>
            </a:pPr>
            <a:r>
              <a:rPr lang="en-US" dirty="0" smtClean="0">
                <a:latin typeface="Times New Roman" pitchFamily="18" charset="0"/>
                <a:cs typeface="Times New Roman" pitchFamily="18" charset="0"/>
              </a:rPr>
              <a:t>Changes in approved studies cannot be made without prior IRB review and approval</a:t>
            </a:r>
          </a:p>
          <a:p>
            <a:pPr lvl="1" eaLnBrk="1" hangingPunct="1">
              <a:defRPr/>
            </a:pPr>
            <a:r>
              <a:rPr lang="en-US" dirty="0">
                <a:latin typeface="Times New Roman" pitchFamily="18" charset="0"/>
                <a:cs typeface="Times New Roman" pitchFamily="18" charset="0"/>
              </a:rPr>
              <a:t>E</a:t>
            </a:r>
            <a:r>
              <a:rPr lang="en-US" dirty="0" smtClean="0">
                <a:latin typeface="Times New Roman" pitchFamily="18" charset="0"/>
                <a:cs typeface="Times New Roman" pitchFamily="18" charset="0"/>
              </a:rPr>
              <a:t>xcept when necessary to eliminate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immediate hazards to a subject</a:t>
            </a:r>
          </a:p>
        </p:txBody>
      </p:sp>
    </p:spTree>
    <p:extLst>
      <p:ext uri="{BB962C8B-B14F-4D97-AF65-F5344CB8AC3E}">
        <p14:creationId xmlns:p14="http://schemas.microsoft.com/office/powerpoint/2010/main" val="324823381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Effect transition="in" filter="fade">
                                      <p:cBhvr>
                                        <p:cTn id="7" dur="1000"/>
                                        <p:tgtEl>
                                          <p:spTgt spid="34819">
                                            <p:txEl>
                                              <p:pRg st="0" end="0"/>
                                            </p:txEl>
                                          </p:spTgt>
                                        </p:tgtEl>
                                      </p:cBhvr>
                                    </p:animEffect>
                                    <p:anim calcmode="lin" valueType="num">
                                      <p:cBhvr>
                                        <p:cTn id="8" dur="1000" fill="hold"/>
                                        <p:tgtEl>
                                          <p:spTgt spid="348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481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4819">
                                            <p:txEl>
                                              <p:pRg st="1" end="1"/>
                                            </p:txEl>
                                          </p:spTgt>
                                        </p:tgtEl>
                                        <p:attrNameLst>
                                          <p:attrName>style.visibility</p:attrName>
                                        </p:attrNameLst>
                                      </p:cBhvr>
                                      <p:to>
                                        <p:strVal val="visible"/>
                                      </p:to>
                                    </p:set>
                                    <p:animEffect transition="in" filter="fade">
                                      <p:cBhvr>
                                        <p:cTn id="12" dur="1000"/>
                                        <p:tgtEl>
                                          <p:spTgt spid="34819">
                                            <p:txEl>
                                              <p:pRg st="1" end="1"/>
                                            </p:txEl>
                                          </p:spTgt>
                                        </p:tgtEl>
                                      </p:cBhvr>
                                    </p:animEffect>
                                    <p:anim calcmode="lin" valueType="num">
                                      <p:cBhvr>
                                        <p:cTn id="13" dur="1000" fill="hold"/>
                                        <p:tgtEl>
                                          <p:spTgt spid="3481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481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2209800" y="304800"/>
            <a:ext cx="7772400" cy="533400"/>
          </a:xfrm>
        </p:spPr>
        <p:txBody>
          <a:bodyPr>
            <a:normAutofit fontScale="90000"/>
          </a:bodyPr>
          <a:lstStyle/>
          <a:p>
            <a:pPr eaLnBrk="1" hangingPunct="1">
              <a:defRPr/>
            </a:pPr>
            <a:r>
              <a:rPr lang="en-US" dirty="0" smtClean="0">
                <a:latin typeface="Times New Roman" pitchFamily="18" charset="0"/>
                <a:cs typeface="Times New Roman" pitchFamily="18" charset="0"/>
              </a:rPr>
              <a:t>Modifications</a:t>
            </a:r>
          </a:p>
        </p:txBody>
      </p:sp>
      <p:sp>
        <p:nvSpPr>
          <p:cNvPr id="34819" name="Rectangle 3"/>
          <p:cNvSpPr>
            <a:spLocks noGrp="1" noChangeArrowheads="1"/>
          </p:cNvSpPr>
          <p:nvPr>
            <p:ph idx="1"/>
          </p:nvPr>
        </p:nvSpPr>
        <p:spPr>
          <a:xfrm>
            <a:off x="2133600" y="1676400"/>
            <a:ext cx="7772400" cy="3733800"/>
          </a:xfrm>
        </p:spPr>
        <p:txBody>
          <a:bodyPr/>
          <a:lstStyle/>
          <a:p>
            <a:pPr eaLnBrk="1" hangingPunct="1">
              <a:defRPr/>
            </a:pPr>
            <a:r>
              <a:rPr lang="en-US" dirty="0">
                <a:latin typeface="Times New Roman" pitchFamily="18" charset="0"/>
                <a:cs typeface="Times New Roman" pitchFamily="18" charset="0"/>
              </a:rPr>
              <a:t>Sample changes requiring IRB approval are changes in:</a:t>
            </a:r>
          </a:p>
          <a:p>
            <a:pPr lvl="1" eaLnBrk="1" hangingPunct="1">
              <a:defRPr/>
            </a:pPr>
            <a:r>
              <a:rPr lang="en-US" dirty="0">
                <a:latin typeface="Times New Roman" pitchFamily="18" charset="0"/>
                <a:cs typeface="Times New Roman" pitchFamily="18" charset="0"/>
              </a:rPr>
              <a:t>N</a:t>
            </a:r>
            <a:r>
              <a:rPr lang="en-US" dirty="0" smtClean="0">
                <a:latin typeface="Times New Roman" pitchFamily="18" charset="0"/>
                <a:cs typeface="Times New Roman" pitchFamily="18" charset="0"/>
              </a:rPr>
              <a:t>umber of subjects in consent</a:t>
            </a:r>
          </a:p>
          <a:p>
            <a:pPr lvl="1" eaLnBrk="1" hangingPunct="1">
              <a:defRPr/>
            </a:pPr>
            <a:r>
              <a:rPr lang="en-US" dirty="0">
                <a:latin typeface="Times New Roman" pitchFamily="18" charset="0"/>
                <a:cs typeface="Times New Roman" pitchFamily="18" charset="0"/>
              </a:rPr>
              <a:t>D</a:t>
            </a:r>
            <a:r>
              <a:rPr lang="en-US" dirty="0" smtClean="0">
                <a:latin typeface="Times New Roman" pitchFamily="18" charset="0"/>
                <a:cs typeface="Times New Roman" pitchFamily="18" charset="0"/>
              </a:rPr>
              <a:t>esign, methods, or procedures</a:t>
            </a:r>
          </a:p>
          <a:p>
            <a:pPr lvl="1" eaLnBrk="1" hangingPunct="1">
              <a:defRPr/>
            </a:pPr>
            <a:r>
              <a:rPr lang="en-US" dirty="0">
                <a:latin typeface="Times New Roman" pitchFamily="18" charset="0"/>
                <a:cs typeface="Times New Roman" pitchFamily="18" charset="0"/>
              </a:rPr>
              <a:t>S</a:t>
            </a:r>
            <a:r>
              <a:rPr lang="en-US" dirty="0" smtClean="0">
                <a:latin typeface="Times New Roman" pitchFamily="18" charset="0"/>
                <a:cs typeface="Times New Roman" pitchFamily="18" charset="0"/>
              </a:rPr>
              <a:t>tudy staff or study sites/locations</a:t>
            </a:r>
          </a:p>
          <a:p>
            <a:pPr lvl="1" eaLnBrk="1" hangingPunct="1">
              <a:defRPr/>
            </a:pPr>
            <a:r>
              <a:rPr lang="en-US" dirty="0">
                <a:latin typeface="Times New Roman" pitchFamily="18" charset="0"/>
                <a:cs typeface="Times New Roman" pitchFamily="18" charset="0"/>
              </a:rPr>
              <a:t>C</a:t>
            </a:r>
            <a:r>
              <a:rPr lang="en-US" dirty="0" smtClean="0">
                <a:latin typeface="Times New Roman" pitchFamily="18" charset="0"/>
                <a:cs typeface="Times New Roman" pitchFamily="18" charset="0"/>
              </a:rPr>
              <a:t>onsent procedures or consent documents</a:t>
            </a:r>
          </a:p>
          <a:p>
            <a:pPr lvl="1" eaLnBrk="1" hangingPunct="1">
              <a:defRPr/>
            </a:pPr>
            <a:r>
              <a:rPr lang="en-US" dirty="0" smtClean="0">
                <a:latin typeface="Times New Roman" pitchFamily="18" charset="0"/>
                <a:cs typeface="Times New Roman" pitchFamily="18" charset="0"/>
              </a:rPr>
              <a:t>recruitment advertisements or payments</a:t>
            </a:r>
          </a:p>
        </p:txBody>
      </p:sp>
    </p:spTree>
    <p:extLst>
      <p:ext uri="{BB962C8B-B14F-4D97-AF65-F5344CB8AC3E}">
        <p14:creationId xmlns:p14="http://schemas.microsoft.com/office/powerpoint/2010/main" val="18682596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Effect transition="in" filter="fade">
                                      <p:cBhvr>
                                        <p:cTn id="7" dur="1000"/>
                                        <p:tgtEl>
                                          <p:spTgt spid="34819">
                                            <p:txEl>
                                              <p:pRg st="0" end="0"/>
                                            </p:txEl>
                                          </p:spTgt>
                                        </p:tgtEl>
                                      </p:cBhvr>
                                    </p:animEffect>
                                    <p:anim calcmode="lin" valueType="num">
                                      <p:cBhvr>
                                        <p:cTn id="8" dur="1000" fill="hold"/>
                                        <p:tgtEl>
                                          <p:spTgt spid="348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481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4819">
                                            <p:txEl>
                                              <p:pRg st="1" end="1"/>
                                            </p:txEl>
                                          </p:spTgt>
                                        </p:tgtEl>
                                        <p:attrNameLst>
                                          <p:attrName>style.visibility</p:attrName>
                                        </p:attrNameLst>
                                      </p:cBhvr>
                                      <p:to>
                                        <p:strVal val="visible"/>
                                      </p:to>
                                    </p:set>
                                    <p:animEffect transition="in" filter="fade">
                                      <p:cBhvr>
                                        <p:cTn id="12" dur="1000"/>
                                        <p:tgtEl>
                                          <p:spTgt spid="34819">
                                            <p:txEl>
                                              <p:pRg st="1" end="1"/>
                                            </p:txEl>
                                          </p:spTgt>
                                        </p:tgtEl>
                                      </p:cBhvr>
                                    </p:animEffect>
                                    <p:anim calcmode="lin" valueType="num">
                                      <p:cBhvr>
                                        <p:cTn id="13" dur="1000" fill="hold"/>
                                        <p:tgtEl>
                                          <p:spTgt spid="3481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4819">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4819">
                                            <p:txEl>
                                              <p:pRg st="2" end="2"/>
                                            </p:txEl>
                                          </p:spTgt>
                                        </p:tgtEl>
                                        <p:attrNameLst>
                                          <p:attrName>style.visibility</p:attrName>
                                        </p:attrNameLst>
                                      </p:cBhvr>
                                      <p:to>
                                        <p:strVal val="visible"/>
                                      </p:to>
                                    </p:set>
                                    <p:animEffect transition="in" filter="fade">
                                      <p:cBhvr>
                                        <p:cTn id="17" dur="1000"/>
                                        <p:tgtEl>
                                          <p:spTgt spid="34819">
                                            <p:txEl>
                                              <p:pRg st="2" end="2"/>
                                            </p:txEl>
                                          </p:spTgt>
                                        </p:tgtEl>
                                      </p:cBhvr>
                                    </p:animEffect>
                                    <p:anim calcmode="lin" valueType="num">
                                      <p:cBhvr>
                                        <p:cTn id="18" dur="1000" fill="hold"/>
                                        <p:tgtEl>
                                          <p:spTgt spid="34819">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4819">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4819">
                                            <p:txEl>
                                              <p:pRg st="3" end="3"/>
                                            </p:txEl>
                                          </p:spTgt>
                                        </p:tgtEl>
                                        <p:attrNameLst>
                                          <p:attrName>style.visibility</p:attrName>
                                        </p:attrNameLst>
                                      </p:cBhvr>
                                      <p:to>
                                        <p:strVal val="visible"/>
                                      </p:to>
                                    </p:set>
                                    <p:animEffect transition="in" filter="fade">
                                      <p:cBhvr>
                                        <p:cTn id="22" dur="1000"/>
                                        <p:tgtEl>
                                          <p:spTgt spid="34819">
                                            <p:txEl>
                                              <p:pRg st="3" end="3"/>
                                            </p:txEl>
                                          </p:spTgt>
                                        </p:tgtEl>
                                      </p:cBhvr>
                                    </p:animEffect>
                                    <p:anim calcmode="lin" valueType="num">
                                      <p:cBhvr>
                                        <p:cTn id="23" dur="1000" fill="hold"/>
                                        <p:tgtEl>
                                          <p:spTgt spid="34819">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4819">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4819">
                                            <p:txEl>
                                              <p:pRg st="4" end="4"/>
                                            </p:txEl>
                                          </p:spTgt>
                                        </p:tgtEl>
                                        <p:attrNameLst>
                                          <p:attrName>style.visibility</p:attrName>
                                        </p:attrNameLst>
                                      </p:cBhvr>
                                      <p:to>
                                        <p:strVal val="visible"/>
                                      </p:to>
                                    </p:set>
                                    <p:animEffect transition="in" filter="fade">
                                      <p:cBhvr>
                                        <p:cTn id="27" dur="1000"/>
                                        <p:tgtEl>
                                          <p:spTgt spid="34819">
                                            <p:txEl>
                                              <p:pRg st="4" end="4"/>
                                            </p:txEl>
                                          </p:spTgt>
                                        </p:tgtEl>
                                      </p:cBhvr>
                                    </p:animEffect>
                                    <p:anim calcmode="lin" valueType="num">
                                      <p:cBhvr>
                                        <p:cTn id="28" dur="1000" fill="hold"/>
                                        <p:tgtEl>
                                          <p:spTgt spid="34819">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4819">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4819">
                                            <p:txEl>
                                              <p:pRg st="5" end="5"/>
                                            </p:txEl>
                                          </p:spTgt>
                                        </p:tgtEl>
                                        <p:attrNameLst>
                                          <p:attrName>style.visibility</p:attrName>
                                        </p:attrNameLst>
                                      </p:cBhvr>
                                      <p:to>
                                        <p:strVal val="visible"/>
                                      </p:to>
                                    </p:set>
                                    <p:animEffect transition="in" filter="fade">
                                      <p:cBhvr>
                                        <p:cTn id="32" dur="1000"/>
                                        <p:tgtEl>
                                          <p:spTgt spid="34819">
                                            <p:txEl>
                                              <p:pRg st="5" end="5"/>
                                            </p:txEl>
                                          </p:spTgt>
                                        </p:tgtEl>
                                      </p:cBhvr>
                                    </p:animEffect>
                                    <p:anim calcmode="lin" valueType="num">
                                      <p:cBhvr>
                                        <p:cTn id="33" dur="1000" fill="hold"/>
                                        <p:tgtEl>
                                          <p:spTgt spid="34819">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481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defRPr/>
            </a:pPr>
            <a:r>
              <a:rPr lang="en-US" sz="4000" dirty="0">
                <a:latin typeface="Times New Roman" pitchFamily="18" charset="0"/>
                <a:cs typeface="Times New Roman" pitchFamily="18" charset="0"/>
              </a:rPr>
              <a:t>Unanticipated Problems</a:t>
            </a:r>
          </a:p>
        </p:txBody>
      </p:sp>
      <p:sp>
        <p:nvSpPr>
          <p:cNvPr id="36867" name="Rectangle 3"/>
          <p:cNvSpPr>
            <a:spLocks noGrp="1" noChangeArrowheads="1"/>
          </p:cNvSpPr>
          <p:nvPr>
            <p:ph idx="1"/>
          </p:nvPr>
        </p:nvSpPr>
        <p:spPr>
          <a:xfrm>
            <a:off x="1981200" y="1371600"/>
            <a:ext cx="8229600" cy="4343400"/>
          </a:xfrm>
        </p:spPr>
        <p:txBody>
          <a:bodyPr/>
          <a:lstStyle/>
          <a:p>
            <a:pPr eaLnBrk="1" hangingPunct="1">
              <a:buFont typeface="Wingdings" pitchFamily="2" charset="2"/>
              <a:buNone/>
              <a:defRPr/>
            </a:pPr>
            <a:endParaRPr lang="en-US" dirty="0">
              <a:latin typeface="Times New Roman" pitchFamily="18" charset="0"/>
              <a:cs typeface="Times New Roman" pitchFamily="18" charset="0"/>
            </a:endParaRPr>
          </a:p>
          <a:p>
            <a:pPr eaLnBrk="1" hangingPunct="1">
              <a:buFont typeface="Wingdings" pitchFamily="2" charset="2"/>
              <a:buNone/>
              <a:defRPr/>
            </a:pPr>
            <a:r>
              <a:rPr lang="en-US" dirty="0">
                <a:latin typeface="Times New Roman" pitchFamily="18" charset="0"/>
                <a:cs typeface="Times New Roman" pitchFamily="18" charset="0"/>
              </a:rPr>
              <a:t>Any incident, experience, or outcome that meets all of the following criteria:</a:t>
            </a:r>
          </a:p>
          <a:p>
            <a:pPr lvl="1" eaLnBrk="1" hangingPunct="1">
              <a:defRPr/>
            </a:pPr>
            <a:r>
              <a:rPr lang="en-US" dirty="0">
                <a:latin typeface="Times New Roman" pitchFamily="18" charset="0"/>
                <a:cs typeface="Times New Roman" pitchFamily="18" charset="0"/>
              </a:rPr>
              <a:t>U</a:t>
            </a:r>
            <a:r>
              <a:rPr lang="en-US" dirty="0" smtClean="0">
                <a:latin typeface="Times New Roman" pitchFamily="18" charset="0"/>
                <a:cs typeface="Times New Roman" pitchFamily="18" charset="0"/>
              </a:rPr>
              <a:t>nexpected (in terms of nature, severity, or frequency)</a:t>
            </a:r>
          </a:p>
          <a:p>
            <a:pPr lvl="1" eaLnBrk="1" hangingPunct="1">
              <a:defRPr/>
            </a:pPr>
            <a:r>
              <a:rPr lang="en-US" dirty="0" smtClean="0">
                <a:latin typeface="Times New Roman" pitchFamily="18" charset="0"/>
                <a:cs typeface="Times New Roman" pitchFamily="18" charset="0"/>
              </a:rPr>
              <a:t>Related, or probably related, to participation in the research (more sure than unsure)</a:t>
            </a:r>
          </a:p>
          <a:p>
            <a:pPr lvl="1" eaLnBrk="1" hangingPunct="1">
              <a:defRPr/>
            </a:pPr>
            <a:r>
              <a:rPr lang="en-US" dirty="0">
                <a:latin typeface="Times New Roman" pitchFamily="18" charset="0"/>
                <a:cs typeface="Times New Roman" pitchFamily="18" charset="0"/>
              </a:rPr>
              <a:t>S</a:t>
            </a:r>
            <a:r>
              <a:rPr lang="en-US" dirty="0" smtClean="0">
                <a:latin typeface="Times New Roman" pitchFamily="18" charset="0"/>
                <a:cs typeface="Times New Roman" pitchFamily="18" charset="0"/>
              </a:rPr>
              <a:t>uggests that the research places subjects or others at a greater risk of harm (including physical, psychological, economic, or social harm) than was previously known or recognized</a:t>
            </a:r>
          </a:p>
        </p:txBody>
      </p:sp>
    </p:spTree>
    <p:extLst>
      <p:ext uri="{BB962C8B-B14F-4D97-AF65-F5344CB8AC3E}">
        <p14:creationId xmlns:p14="http://schemas.microsoft.com/office/powerpoint/2010/main" val="30821218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6867">
                                            <p:txEl>
                                              <p:pRg st="1" end="1"/>
                                            </p:txEl>
                                          </p:spTgt>
                                        </p:tgtEl>
                                        <p:attrNameLst>
                                          <p:attrName>style.visibility</p:attrName>
                                        </p:attrNameLst>
                                      </p:cBhvr>
                                      <p:to>
                                        <p:strVal val="visible"/>
                                      </p:to>
                                    </p:set>
                                    <p:animEffect transition="in" filter="fade">
                                      <p:cBhvr>
                                        <p:cTn id="7" dur="1000"/>
                                        <p:tgtEl>
                                          <p:spTgt spid="36867">
                                            <p:txEl>
                                              <p:pRg st="1" end="1"/>
                                            </p:txEl>
                                          </p:spTgt>
                                        </p:tgtEl>
                                      </p:cBhvr>
                                    </p:animEffect>
                                    <p:anim calcmode="lin" valueType="num">
                                      <p:cBhvr>
                                        <p:cTn id="8" dur="1000" fill="hold"/>
                                        <p:tgtEl>
                                          <p:spTgt spid="3686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6867">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6867">
                                            <p:txEl>
                                              <p:pRg st="2" end="2"/>
                                            </p:txEl>
                                          </p:spTgt>
                                        </p:tgtEl>
                                        <p:attrNameLst>
                                          <p:attrName>style.visibility</p:attrName>
                                        </p:attrNameLst>
                                      </p:cBhvr>
                                      <p:to>
                                        <p:strVal val="visible"/>
                                      </p:to>
                                    </p:set>
                                    <p:animEffect transition="in" filter="fade">
                                      <p:cBhvr>
                                        <p:cTn id="12" dur="1000"/>
                                        <p:tgtEl>
                                          <p:spTgt spid="36867">
                                            <p:txEl>
                                              <p:pRg st="2" end="2"/>
                                            </p:txEl>
                                          </p:spTgt>
                                        </p:tgtEl>
                                      </p:cBhvr>
                                    </p:animEffect>
                                    <p:anim calcmode="lin" valueType="num">
                                      <p:cBhvr>
                                        <p:cTn id="13" dur="1000" fill="hold"/>
                                        <p:tgtEl>
                                          <p:spTgt spid="36867">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6867">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6867">
                                            <p:txEl>
                                              <p:pRg st="3" end="3"/>
                                            </p:txEl>
                                          </p:spTgt>
                                        </p:tgtEl>
                                        <p:attrNameLst>
                                          <p:attrName>style.visibility</p:attrName>
                                        </p:attrNameLst>
                                      </p:cBhvr>
                                      <p:to>
                                        <p:strVal val="visible"/>
                                      </p:to>
                                    </p:set>
                                    <p:animEffect transition="in" filter="fade">
                                      <p:cBhvr>
                                        <p:cTn id="17" dur="1000"/>
                                        <p:tgtEl>
                                          <p:spTgt spid="36867">
                                            <p:txEl>
                                              <p:pRg st="3" end="3"/>
                                            </p:txEl>
                                          </p:spTgt>
                                        </p:tgtEl>
                                      </p:cBhvr>
                                    </p:animEffect>
                                    <p:anim calcmode="lin" valueType="num">
                                      <p:cBhvr>
                                        <p:cTn id="18" dur="1000" fill="hold"/>
                                        <p:tgtEl>
                                          <p:spTgt spid="36867">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6867">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6867">
                                            <p:txEl>
                                              <p:pRg st="4" end="4"/>
                                            </p:txEl>
                                          </p:spTgt>
                                        </p:tgtEl>
                                        <p:attrNameLst>
                                          <p:attrName>style.visibility</p:attrName>
                                        </p:attrNameLst>
                                      </p:cBhvr>
                                      <p:to>
                                        <p:strVal val="visible"/>
                                      </p:to>
                                    </p:set>
                                    <p:animEffect transition="in" filter="fade">
                                      <p:cBhvr>
                                        <p:cTn id="22" dur="1000"/>
                                        <p:tgtEl>
                                          <p:spTgt spid="36867">
                                            <p:txEl>
                                              <p:pRg st="4" end="4"/>
                                            </p:txEl>
                                          </p:spTgt>
                                        </p:tgtEl>
                                      </p:cBhvr>
                                    </p:animEffect>
                                    <p:anim calcmode="lin" valueType="num">
                                      <p:cBhvr>
                                        <p:cTn id="23" dur="1000" fill="hold"/>
                                        <p:tgtEl>
                                          <p:spTgt spid="36867">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3686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defRPr/>
            </a:pPr>
            <a:r>
              <a:rPr lang="en-US" sz="4000" dirty="0">
                <a:latin typeface="Times New Roman" pitchFamily="18" charset="0"/>
                <a:cs typeface="Times New Roman" pitchFamily="18" charset="0"/>
              </a:rPr>
              <a:t>Unanticipated Problems</a:t>
            </a:r>
          </a:p>
        </p:txBody>
      </p:sp>
      <p:sp>
        <p:nvSpPr>
          <p:cNvPr id="36867" name="Rectangle 3"/>
          <p:cNvSpPr>
            <a:spLocks noGrp="1" noChangeArrowheads="1"/>
          </p:cNvSpPr>
          <p:nvPr>
            <p:ph idx="1"/>
          </p:nvPr>
        </p:nvSpPr>
        <p:spPr>
          <a:xfrm>
            <a:off x="2057400" y="1447800"/>
            <a:ext cx="8229600" cy="4343400"/>
          </a:xfrm>
        </p:spPr>
        <p:txBody>
          <a:bodyPr/>
          <a:lstStyle/>
          <a:p>
            <a:pPr eaLnBrk="1" hangingPunct="1">
              <a:buFont typeface="Wingdings" pitchFamily="2" charset="2"/>
              <a:buNone/>
              <a:defRPr/>
            </a:pPr>
            <a:endParaRPr lang="en-US" dirty="0" smtClean="0">
              <a:latin typeface="Times New Roman" pitchFamily="18" charset="0"/>
              <a:cs typeface="Times New Roman" pitchFamily="18" charset="0"/>
            </a:endParaRPr>
          </a:p>
          <a:p>
            <a:pPr eaLnBrk="1" hangingPunct="1">
              <a:buFont typeface="Wingdings" pitchFamily="2" charset="2"/>
              <a:buNone/>
              <a:defRPr/>
            </a:pPr>
            <a:r>
              <a:rPr lang="en-US" dirty="0" smtClean="0">
                <a:latin typeface="Times New Roman" pitchFamily="18" charset="0"/>
                <a:cs typeface="Times New Roman" pitchFamily="18" charset="0"/>
              </a:rPr>
              <a:t>If the event represents a UPIRSO, prompt reporting to the IRB is required:</a:t>
            </a:r>
          </a:p>
          <a:p>
            <a:pPr lvl="1" eaLnBrk="1" hangingPunct="1">
              <a:defRPr/>
            </a:pPr>
            <a:r>
              <a:rPr lang="en-US" dirty="0" smtClean="0">
                <a:latin typeface="Times New Roman" pitchFamily="18" charset="0"/>
                <a:cs typeface="Times New Roman" pitchFamily="18" charset="0"/>
              </a:rPr>
              <a:t>Within 7 days if UPIRSO is based on internal information</a:t>
            </a:r>
          </a:p>
          <a:p>
            <a:pPr lvl="1" eaLnBrk="1" hangingPunct="1">
              <a:defRPr/>
            </a:pPr>
            <a:r>
              <a:rPr lang="en-US" dirty="0" smtClean="0">
                <a:latin typeface="Times New Roman" pitchFamily="18" charset="0"/>
                <a:cs typeface="Times New Roman" pitchFamily="18" charset="0"/>
              </a:rPr>
              <a:t>Within 14 days if UPIRSO is based on external information</a:t>
            </a:r>
          </a:p>
        </p:txBody>
      </p:sp>
    </p:spTree>
    <p:extLst>
      <p:ext uri="{BB962C8B-B14F-4D97-AF65-F5344CB8AC3E}">
        <p14:creationId xmlns:p14="http://schemas.microsoft.com/office/powerpoint/2010/main" val="22090960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6867">
                                            <p:txEl>
                                              <p:pRg st="1" end="1"/>
                                            </p:txEl>
                                          </p:spTgt>
                                        </p:tgtEl>
                                        <p:attrNameLst>
                                          <p:attrName>style.visibility</p:attrName>
                                        </p:attrNameLst>
                                      </p:cBhvr>
                                      <p:to>
                                        <p:strVal val="visible"/>
                                      </p:to>
                                    </p:set>
                                    <p:animEffect transition="in" filter="fade">
                                      <p:cBhvr>
                                        <p:cTn id="7" dur="1000"/>
                                        <p:tgtEl>
                                          <p:spTgt spid="36867">
                                            <p:txEl>
                                              <p:pRg st="1" end="1"/>
                                            </p:txEl>
                                          </p:spTgt>
                                        </p:tgtEl>
                                      </p:cBhvr>
                                    </p:animEffect>
                                    <p:anim calcmode="lin" valueType="num">
                                      <p:cBhvr>
                                        <p:cTn id="8" dur="1000" fill="hold"/>
                                        <p:tgtEl>
                                          <p:spTgt spid="3686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6867">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6867">
                                            <p:txEl>
                                              <p:pRg st="2" end="2"/>
                                            </p:txEl>
                                          </p:spTgt>
                                        </p:tgtEl>
                                        <p:attrNameLst>
                                          <p:attrName>style.visibility</p:attrName>
                                        </p:attrNameLst>
                                      </p:cBhvr>
                                      <p:to>
                                        <p:strVal val="visible"/>
                                      </p:to>
                                    </p:set>
                                    <p:animEffect transition="in" filter="fade">
                                      <p:cBhvr>
                                        <p:cTn id="12" dur="1000"/>
                                        <p:tgtEl>
                                          <p:spTgt spid="36867">
                                            <p:txEl>
                                              <p:pRg st="2" end="2"/>
                                            </p:txEl>
                                          </p:spTgt>
                                        </p:tgtEl>
                                      </p:cBhvr>
                                    </p:animEffect>
                                    <p:anim calcmode="lin" valueType="num">
                                      <p:cBhvr>
                                        <p:cTn id="13" dur="1000" fill="hold"/>
                                        <p:tgtEl>
                                          <p:spTgt spid="36867">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6867">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6867">
                                            <p:txEl>
                                              <p:pRg st="3" end="3"/>
                                            </p:txEl>
                                          </p:spTgt>
                                        </p:tgtEl>
                                        <p:attrNameLst>
                                          <p:attrName>style.visibility</p:attrName>
                                        </p:attrNameLst>
                                      </p:cBhvr>
                                      <p:to>
                                        <p:strVal val="visible"/>
                                      </p:to>
                                    </p:set>
                                    <p:animEffect transition="in" filter="fade">
                                      <p:cBhvr>
                                        <p:cTn id="17" dur="1000"/>
                                        <p:tgtEl>
                                          <p:spTgt spid="36867">
                                            <p:txEl>
                                              <p:pRg st="3" end="3"/>
                                            </p:txEl>
                                          </p:spTgt>
                                        </p:tgtEl>
                                      </p:cBhvr>
                                    </p:animEffect>
                                    <p:anim calcmode="lin" valueType="num">
                                      <p:cBhvr>
                                        <p:cTn id="18" dur="1000" fill="hold"/>
                                        <p:tgtEl>
                                          <p:spTgt spid="36867">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686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defRPr/>
            </a:pPr>
            <a:r>
              <a:rPr lang="en-US" dirty="0" smtClean="0">
                <a:latin typeface="Times New Roman" pitchFamily="18" charset="0"/>
                <a:cs typeface="Times New Roman" pitchFamily="18" charset="0"/>
              </a:rPr>
              <a:t>Reporting Noncompliance</a:t>
            </a:r>
          </a:p>
        </p:txBody>
      </p:sp>
      <p:sp>
        <p:nvSpPr>
          <p:cNvPr id="38915" name="Rectangle 3"/>
          <p:cNvSpPr>
            <a:spLocks noGrp="1" noChangeArrowheads="1"/>
          </p:cNvSpPr>
          <p:nvPr>
            <p:ph idx="1"/>
          </p:nvPr>
        </p:nvSpPr>
        <p:spPr>
          <a:xfrm>
            <a:off x="2209800" y="1447800"/>
            <a:ext cx="8229600" cy="4724400"/>
          </a:xfrm>
        </p:spPr>
        <p:txBody>
          <a:bodyPr/>
          <a:lstStyle/>
          <a:p>
            <a:pPr eaLnBrk="1" hangingPunct="1">
              <a:defRPr/>
            </a:pPr>
            <a:r>
              <a:rPr lang="en-US" dirty="0">
                <a:latin typeface="Times New Roman" pitchFamily="18" charset="0"/>
                <a:cs typeface="Times New Roman" pitchFamily="18" charset="0"/>
              </a:rPr>
              <a:t>Conducting research in a manner that disregards or violates:</a:t>
            </a:r>
          </a:p>
          <a:p>
            <a:pPr lvl="1" eaLnBrk="1" hangingPunct="1">
              <a:defRPr/>
            </a:pPr>
            <a:r>
              <a:rPr lang="en-US" dirty="0">
                <a:latin typeface="Times New Roman" pitchFamily="18" charset="0"/>
                <a:cs typeface="Times New Roman" pitchFamily="18" charset="0"/>
              </a:rPr>
              <a:t>F</a:t>
            </a:r>
            <a:r>
              <a:rPr lang="en-US" dirty="0" smtClean="0">
                <a:latin typeface="Times New Roman" pitchFamily="18" charset="0"/>
                <a:cs typeface="Times New Roman" pitchFamily="18" charset="0"/>
              </a:rPr>
              <a:t>ederal regulations</a:t>
            </a:r>
          </a:p>
          <a:p>
            <a:pPr lvl="1" eaLnBrk="1" hangingPunct="1">
              <a:defRPr/>
            </a:pPr>
            <a:r>
              <a:rPr lang="en-US" dirty="0" smtClean="0">
                <a:latin typeface="Times New Roman" pitchFamily="18" charset="0"/>
                <a:cs typeface="Times New Roman" pitchFamily="18" charset="0"/>
              </a:rPr>
              <a:t>IRB requirements and determinations</a:t>
            </a:r>
          </a:p>
          <a:p>
            <a:pPr lvl="1" eaLnBrk="1" hangingPunct="1">
              <a:defRPr/>
            </a:pPr>
            <a:r>
              <a:rPr lang="en-US" dirty="0">
                <a:latin typeface="Times New Roman" pitchFamily="18" charset="0"/>
                <a:cs typeface="Times New Roman" pitchFamily="18" charset="0"/>
              </a:rPr>
              <a:t>I</a:t>
            </a:r>
            <a:r>
              <a:rPr lang="en-US" dirty="0" smtClean="0">
                <a:latin typeface="Times New Roman" pitchFamily="18" charset="0"/>
                <a:cs typeface="Times New Roman" pitchFamily="18" charset="0"/>
              </a:rPr>
              <a:t>nstitutional policies and procedures </a:t>
            </a:r>
          </a:p>
          <a:p>
            <a:pPr eaLnBrk="1" hangingPunct="1">
              <a:defRPr/>
            </a:pPr>
            <a:endParaRPr lang="en-US" dirty="0">
              <a:latin typeface="Times New Roman" pitchFamily="18" charset="0"/>
              <a:cs typeface="Times New Roman" pitchFamily="18" charset="0"/>
            </a:endParaRPr>
          </a:p>
          <a:p>
            <a:pPr eaLnBrk="1" hangingPunct="1">
              <a:defRPr/>
            </a:pPr>
            <a:r>
              <a:rPr lang="en-US" dirty="0">
                <a:latin typeface="Times New Roman" pitchFamily="18" charset="0"/>
                <a:cs typeface="Times New Roman" pitchFamily="18" charset="0"/>
              </a:rPr>
              <a:t>Report is submitted by the PI and reviewed by a convened IRB</a:t>
            </a:r>
          </a:p>
          <a:p>
            <a:pPr eaLnBrk="1" hangingPunct="1">
              <a:lnSpc>
                <a:spcPct val="80000"/>
              </a:lnSpc>
              <a:defRPr/>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569998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Effect transition="in" filter="fade">
                                      <p:cBhvr>
                                        <p:cTn id="7" dur="1000"/>
                                        <p:tgtEl>
                                          <p:spTgt spid="38915">
                                            <p:txEl>
                                              <p:pRg st="0" end="0"/>
                                            </p:txEl>
                                          </p:spTgt>
                                        </p:tgtEl>
                                      </p:cBhvr>
                                    </p:animEffect>
                                    <p:anim calcmode="lin" valueType="num">
                                      <p:cBhvr>
                                        <p:cTn id="8" dur="1000" fill="hold"/>
                                        <p:tgtEl>
                                          <p:spTgt spid="389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891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8915">
                                            <p:txEl>
                                              <p:pRg st="1" end="1"/>
                                            </p:txEl>
                                          </p:spTgt>
                                        </p:tgtEl>
                                        <p:attrNameLst>
                                          <p:attrName>style.visibility</p:attrName>
                                        </p:attrNameLst>
                                      </p:cBhvr>
                                      <p:to>
                                        <p:strVal val="visible"/>
                                      </p:to>
                                    </p:set>
                                    <p:animEffect transition="in" filter="fade">
                                      <p:cBhvr>
                                        <p:cTn id="12" dur="1000"/>
                                        <p:tgtEl>
                                          <p:spTgt spid="38915">
                                            <p:txEl>
                                              <p:pRg st="1" end="1"/>
                                            </p:txEl>
                                          </p:spTgt>
                                        </p:tgtEl>
                                      </p:cBhvr>
                                    </p:animEffect>
                                    <p:anim calcmode="lin" valueType="num">
                                      <p:cBhvr>
                                        <p:cTn id="13" dur="1000" fill="hold"/>
                                        <p:tgtEl>
                                          <p:spTgt spid="3891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8915">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8915">
                                            <p:txEl>
                                              <p:pRg st="2" end="2"/>
                                            </p:txEl>
                                          </p:spTgt>
                                        </p:tgtEl>
                                        <p:attrNameLst>
                                          <p:attrName>style.visibility</p:attrName>
                                        </p:attrNameLst>
                                      </p:cBhvr>
                                      <p:to>
                                        <p:strVal val="visible"/>
                                      </p:to>
                                    </p:set>
                                    <p:animEffect transition="in" filter="fade">
                                      <p:cBhvr>
                                        <p:cTn id="17" dur="1000"/>
                                        <p:tgtEl>
                                          <p:spTgt spid="38915">
                                            <p:txEl>
                                              <p:pRg st="2" end="2"/>
                                            </p:txEl>
                                          </p:spTgt>
                                        </p:tgtEl>
                                      </p:cBhvr>
                                    </p:animEffect>
                                    <p:anim calcmode="lin" valueType="num">
                                      <p:cBhvr>
                                        <p:cTn id="18" dur="1000" fill="hold"/>
                                        <p:tgtEl>
                                          <p:spTgt spid="38915">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8915">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8915">
                                            <p:txEl>
                                              <p:pRg st="3" end="3"/>
                                            </p:txEl>
                                          </p:spTgt>
                                        </p:tgtEl>
                                        <p:attrNameLst>
                                          <p:attrName>style.visibility</p:attrName>
                                        </p:attrNameLst>
                                      </p:cBhvr>
                                      <p:to>
                                        <p:strVal val="visible"/>
                                      </p:to>
                                    </p:set>
                                    <p:animEffect transition="in" filter="fade">
                                      <p:cBhvr>
                                        <p:cTn id="22" dur="1000"/>
                                        <p:tgtEl>
                                          <p:spTgt spid="38915">
                                            <p:txEl>
                                              <p:pRg st="3" end="3"/>
                                            </p:txEl>
                                          </p:spTgt>
                                        </p:tgtEl>
                                      </p:cBhvr>
                                    </p:animEffect>
                                    <p:anim calcmode="lin" valueType="num">
                                      <p:cBhvr>
                                        <p:cTn id="23" dur="1000" fill="hold"/>
                                        <p:tgtEl>
                                          <p:spTgt spid="38915">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891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8915">
                                            <p:txEl>
                                              <p:pRg st="5" end="5"/>
                                            </p:txEl>
                                          </p:spTgt>
                                        </p:tgtEl>
                                        <p:attrNameLst>
                                          <p:attrName>style.visibility</p:attrName>
                                        </p:attrNameLst>
                                      </p:cBhvr>
                                      <p:to>
                                        <p:strVal val="visible"/>
                                      </p:to>
                                    </p:set>
                                    <p:animEffect transition="in" filter="fade">
                                      <p:cBhvr>
                                        <p:cTn id="29" dur="1000"/>
                                        <p:tgtEl>
                                          <p:spTgt spid="38915">
                                            <p:txEl>
                                              <p:pRg st="5" end="5"/>
                                            </p:txEl>
                                          </p:spTgt>
                                        </p:tgtEl>
                                      </p:cBhvr>
                                    </p:animEffect>
                                    <p:anim calcmode="lin" valueType="num">
                                      <p:cBhvr>
                                        <p:cTn id="30" dur="1000" fill="hold"/>
                                        <p:tgtEl>
                                          <p:spTgt spid="38915">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3891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Reporting Noncompliance</a:t>
            </a:r>
            <a:endParaRPr lang="en-US" dirty="0"/>
          </a:p>
        </p:txBody>
      </p:sp>
      <p:sp>
        <p:nvSpPr>
          <p:cNvPr id="3" name="Content Placeholder 2"/>
          <p:cNvSpPr>
            <a:spLocks noGrp="1"/>
          </p:cNvSpPr>
          <p:nvPr>
            <p:ph idx="1"/>
          </p:nvPr>
        </p:nvSpPr>
        <p:spPr/>
        <p:txBody>
          <a:bodyPr/>
          <a:lstStyle/>
          <a:p>
            <a:pPr eaLnBrk="1" hangingPunct="1">
              <a:defRPr/>
            </a:pPr>
            <a:r>
              <a:rPr lang="en-US" dirty="0">
                <a:latin typeface="Times New Roman" pitchFamily="18" charset="0"/>
                <a:cs typeface="Times New Roman" pitchFamily="18" charset="0"/>
              </a:rPr>
              <a:t>Findings of serious or continuing noncompliance are reported to:</a:t>
            </a:r>
          </a:p>
          <a:p>
            <a:pPr lvl="1" eaLnBrk="1" hangingPunct="1">
              <a:defRPr/>
            </a:pPr>
            <a:r>
              <a:rPr lang="en-US" dirty="0" smtClean="0">
                <a:latin typeface="Times New Roman" pitchFamily="18" charset="0"/>
                <a:cs typeface="Times New Roman" pitchFamily="18" charset="0"/>
              </a:rPr>
              <a:t>OHRP</a:t>
            </a:r>
            <a:r>
              <a:rPr lang="en-US" dirty="0" smtClean="0"/>
              <a:t> (HHS-supported)</a:t>
            </a:r>
          </a:p>
          <a:p>
            <a:pPr lvl="1" eaLnBrk="1" hangingPunct="1">
              <a:defRPr/>
            </a:pPr>
            <a:r>
              <a:rPr lang="en-US" dirty="0">
                <a:latin typeface="Times New Roman" pitchFamily="18" charset="0"/>
                <a:cs typeface="Times New Roman" pitchFamily="18" charset="0"/>
              </a:rPr>
              <a:t>FDA (IND/</a:t>
            </a:r>
            <a:r>
              <a:rPr lang="en-US" dirty="0" smtClean="0">
                <a:latin typeface="Times New Roman" pitchFamily="18" charset="0"/>
                <a:cs typeface="Times New Roman" pitchFamily="18" charset="0"/>
              </a:rPr>
              <a:t>IDE)</a:t>
            </a:r>
            <a:endParaRPr lang="en-US" dirty="0">
              <a:latin typeface="Times New Roman" pitchFamily="18" charset="0"/>
              <a:cs typeface="Times New Roman" pitchFamily="18" charset="0"/>
            </a:endParaRPr>
          </a:p>
          <a:p>
            <a:pPr marL="0" indent="0">
              <a:buNone/>
            </a:pPr>
            <a:endParaRPr lang="en-US" dirty="0"/>
          </a:p>
        </p:txBody>
      </p:sp>
    </p:spTree>
    <p:extLst>
      <p:ext uri="{BB962C8B-B14F-4D97-AF65-F5344CB8AC3E}">
        <p14:creationId xmlns:p14="http://schemas.microsoft.com/office/powerpoint/2010/main" val="40150047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2209800" y="228600"/>
            <a:ext cx="7772400" cy="533400"/>
          </a:xfrm>
        </p:spPr>
        <p:txBody>
          <a:bodyPr>
            <a:normAutofit fontScale="90000"/>
          </a:bodyPr>
          <a:lstStyle/>
          <a:p>
            <a:pPr eaLnBrk="1" hangingPunct="1">
              <a:defRPr/>
            </a:pPr>
            <a:r>
              <a:rPr lang="en-US" dirty="0" smtClean="0">
                <a:latin typeface="+mn-lt"/>
              </a:rPr>
              <a:t>Inactivation</a:t>
            </a:r>
            <a:endParaRPr lang="en-US" sz="2900" dirty="0">
              <a:latin typeface="+mn-lt"/>
            </a:endParaRPr>
          </a:p>
        </p:txBody>
      </p:sp>
      <p:sp>
        <p:nvSpPr>
          <p:cNvPr id="39939" name="Rectangle 3"/>
          <p:cNvSpPr>
            <a:spLocks noGrp="1" noChangeArrowheads="1"/>
          </p:cNvSpPr>
          <p:nvPr>
            <p:ph idx="1"/>
          </p:nvPr>
        </p:nvSpPr>
        <p:spPr>
          <a:xfrm>
            <a:off x="1905000" y="1600200"/>
            <a:ext cx="8153400" cy="4953000"/>
          </a:xfrm>
        </p:spPr>
        <p:txBody>
          <a:bodyPr/>
          <a:lstStyle/>
          <a:p>
            <a:pPr eaLnBrk="1" hangingPunct="1">
              <a:defRPr/>
            </a:pPr>
            <a:r>
              <a:rPr lang="en-US" dirty="0"/>
              <a:t>When is it appropriate to inactivate IRB approval</a:t>
            </a:r>
            <a:r>
              <a:rPr lang="en-US" dirty="0" smtClean="0"/>
              <a:t>?</a:t>
            </a:r>
          </a:p>
          <a:p>
            <a:pPr lvl="1">
              <a:defRPr/>
            </a:pPr>
            <a:r>
              <a:rPr lang="en-US" dirty="0" smtClean="0"/>
              <a:t>Enrollment is permanently closed to new subjects</a:t>
            </a:r>
          </a:p>
          <a:p>
            <a:pPr lvl="1">
              <a:defRPr/>
            </a:pPr>
            <a:r>
              <a:rPr lang="en-US" dirty="0" smtClean="0"/>
              <a:t>Data, private information, and/or clinical specimens are no longer being collected for research purposes (including long-term follow-up)</a:t>
            </a:r>
          </a:p>
        </p:txBody>
      </p:sp>
    </p:spTree>
    <p:extLst>
      <p:ext uri="{BB962C8B-B14F-4D97-AF65-F5344CB8AC3E}">
        <p14:creationId xmlns:p14="http://schemas.microsoft.com/office/powerpoint/2010/main" val="12931033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fade">
                                      <p:cBhvr>
                                        <p:cTn id="7" dur="1000"/>
                                        <p:tgtEl>
                                          <p:spTgt spid="39939">
                                            <p:txEl>
                                              <p:pRg st="0" end="0"/>
                                            </p:txEl>
                                          </p:spTgt>
                                        </p:tgtEl>
                                      </p:cBhvr>
                                    </p:animEffect>
                                    <p:anim calcmode="lin" valueType="num">
                                      <p:cBhvr>
                                        <p:cTn id="8" dur="1000" fill="hold"/>
                                        <p:tgtEl>
                                          <p:spTgt spid="3993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993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9939">
                                            <p:txEl>
                                              <p:pRg st="1" end="1"/>
                                            </p:txEl>
                                          </p:spTgt>
                                        </p:tgtEl>
                                        <p:attrNameLst>
                                          <p:attrName>style.visibility</p:attrName>
                                        </p:attrNameLst>
                                      </p:cBhvr>
                                      <p:to>
                                        <p:strVal val="visible"/>
                                      </p:to>
                                    </p:set>
                                    <p:animEffect transition="in" filter="fade">
                                      <p:cBhvr>
                                        <p:cTn id="12" dur="1000"/>
                                        <p:tgtEl>
                                          <p:spTgt spid="39939">
                                            <p:txEl>
                                              <p:pRg st="1" end="1"/>
                                            </p:txEl>
                                          </p:spTgt>
                                        </p:tgtEl>
                                      </p:cBhvr>
                                    </p:animEffect>
                                    <p:anim calcmode="lin" valueType="num">
                                      <p:cBhvr>
                                        <p:cTn id="13" dur="1000" fill="hold"/>
                                        <p:tgtEl>
                                          <p:spTgt spid="3993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9939">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9939">
                                            <p:txEl>
                                              <p:pRg st="2" end="2"/>
                                            </p:txEl>
                                          </p:spTgt>
                                        </p:tgtEl>
                                        <p:attrNameLst>
                                          <p:attrName>style.visibility</p:attrName>
                                        </p:attrNameLst>
                                      </p:cBhvr>
                                      <p:to>
                                        <p:strVal val="visible"/>
                                      </p:to>
                                    </p:set>
                                    <p:animEffect transition="in" filter="fade">
                                      <p:cBhvr>
                                        <p:cTn id="17" dur="1000"/>
                                        <p:tgtEl>
                                          <p:spTgt spid="39939">
                                            <p:txEl>
                                              <p:pRg st="2" end="2"/>
                                            </p:txEl>
                                          </p:spTgt>
                                        </p:tgtEl>
                                      </p:cBhvr>
                                    </p:animEffect>
                                    <p:anim calcmode="lin" valueType="num">
                                      <p:cBhvr>
                                        <p:cTn id="18" dur="1000" fill="hold"/>
                                        <p:tgtEl>
                                          <p:spTgt spid="39939">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993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8600"/>
            <a:ext cx="8229600" cy="609600"/>
          </a:xfrm>
        </p:spPr>
        <p:txBody>
          <a:bodyPr>
            <a:normAutofit fontScale="90000"/>
          </a:bodyPr>
          <a:lstStyle/>
          <a:p>
            <a:r>
              <a:rPr lang="en-US" dirty="0" smtClean="0"/>
              <a:t>Inactivation</a:t>
            </a:r>
            <a:endParaRPr lang="en-US" sz="2800" dirty="0"/>
          </a:p>
        </p:txBody>
      </p:sp>
      <p:sp>
        <p:nvSpPr>
          <p:cNvPr id="3" name="Content Placeholder 2"/>
          <p:cNvSpPr>
            <a:spLocks noGrp="1"/>
          </p:cNvSpPr>
          <p:nvPr>
            <p:ph idx="1"/>
          </p:nvPr>
        </p:nvSpPr>
        <p:spPr/>
        <p:txBody>
          <a:bodyPr/>
          <a:lstStyle/>
          <a:p>
            <a:pPr eaLnBrk="1" hangingPunct="1">
              <a:defRPr/>
            </a:pPr>
            <a:r>
              <a:rPr lang="en-US" dirty="0"/>
              <a:t>When is it appropriate to inactivate IRB approval? </a:t>
            </a:r>
            <a:endParaRPr lang="en-US" dirty="0" smtClean="0"/>
          </a:p>
          <a:p>
            <a:pPr lvl="1">
              <a:defRPr/>
            </a:pPr>
            <a:r>
              <a:rPr lang="en-US" dirty="0" smtClean="0"/>
              <a:t>Subjects </a:t>
            </a:r>
            <a:r>
              <a:rPr lang="en-US" dirty="0"/>
              <a:t>are no longer being treated under the research protocol (includes no plan for future research treatment)</a:t>
            </a:r>
          </a:p>
          <a:p>
            <a:pPr lvl="1">
              <a:defRPr/>
            </a:pPr>
            <a:r>
              <a:rPr lang="en-US" dirty="0" smtClean="0"/>
              <a:t>Research </a:t>
            </a:r>
            <a:r>
              <a:rPr lang="en-US" dirty="0"/>
              <a:t>assessments or procedures are no longer being performed (includes no plan for future research procedures)</a:t>
            </a:r>
          </a:p>
          <a:p>
            <a:endParaRPr lang="en-US" dirty="0"/>
          </a:p>
        </p:txBody>
      </p:sp>
    </p:spTree>
    <p:extLst>
      <p:ext uri="{BB962C8B-B14F-4D97-AF65-F5344CB8AC3E}">
        <p14:creationId xmlns:p14="http://schemas.microsoft.com/office/powerpoint/2010/main" val="6453421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idx="1"/>
          </p:nvPr>
        </p:nvSpPr>
        <p:spPr>
          <a:xfrm>
            <a:off x="1905000" y="1600200"/>
            <a:ext cx="8077200" cy="4953000"/>
          </a:xfrm>
        </p:spPr>
        <p:txBody>
          <a:bodyPr/>
          <a:lstStyle/>
          <a:p>
            <a:pPr eaLnBrk="1" hangingPunct="1">
              <a:defRPr/>
            </a:pPr>
            <a:r>
              <a:rPr lang="en-US" dirty="0"/>
              <a:t>When is it appropriate to inactivate IRB approval? </a:t>
            </a:r>
            <a:endParaRPr lang="en-US" dirty="0" smtClean="0"/>
          </a:p>
          <a:p>
            <a:pPr lvl="1">
              <a:defRPr/>
            </a:pPr>
            <a:r>
              <a:rPr lang="en-US" dirty="0" smtClean="0">
                <a:latin typeface="Times New Roman" pitchFamily="18" charset="0"/>
                <a:cs typeface="Times New Roman" pitchFamily="18" charset="0"/>
              </a:rPr>
              <a:t>Data/specimen analysis has been completed locally, or if analysis continues locally and the data has been permanently </a:t>
            </a:r>
            <a:r>
              <a:rPr lang="en-US" dirty="0" err="1" smtClean="0">
                <a:latin typeface="Times New Roman" pitchFamily="18" charset="0"/>
                <a:cs typeface="Times New Roman" pitchFamily="18" charset="0"/>
              </a:rPr>
              <a:t>deidentified</a:t>
            </a:r>
            <a:r>
              <a:rPr lang="en-US" dirty="0" smtClean="0">
                <a:latin typeface="Times New Roman" pitchFamily="18" charset="0"/>
                <a:cs typeface="Times New Roman" pitchFamily="18" charset="0"/>
              </a:rPr>
              <a:t> (key to code is destroyed or archived)</a:t>
            </a:r>
          </a:p>
          <a:p>
            <a:pPr lvl="1">
              <a:defRPr/>
            </a:pPr>
            <a:r>
              <a:rPr lang="en-US" dirty="0" smtClean="0">
                <a:latin typeface="Times New Roman" pitchFamily="18" charset="0"/>
                <a:cs typeface="Times New Roman" pitchFamily="18" charset="0"/>
              </a:rPr>
              <a:t>Federal research funding for this study is closed (if applicable)</a:t>
            </a:r>
          </a:p>
          <a:p>
            <a:pPr lvl="1">
              <a:defRPr/>
            </a:pPr>
            <a:r>
              <a:rPr lang="en-US" dirty="0" smtClean="0">
                <a:latin typeface="Times New Roman" pitchFamily="18" charset="0"/>
                <a:cs typeface="Times New Roman" pitchFamily="18" charset="0"/>
              </a:rPr>
              <a:t>The study is closed at all participating sites</a:t>
            </a:r>
          </a:p>
        </p:txBody>
      </p:sp>
      <p:sp>
        <p:nvSpPr>
          <p:cNvPr id="5" name="Rectangle 2"/>
          <p:cNvSpPr txBox="1">
            <a:spLocks noChangeArrowheads="1"/>
          </p:cNvSpPr>
          <p:nvPr/>
        </p:nvSpPr>
        <p:spPr bwMode="auto">
          <a:xfrm>
            <a:off x="2209800" y="304800"/>
            <a:ext cx="7772400" cy="6858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a:defRPr/>
            </a:pPr>
            <a:r>
              <a:rPr lang="en-US" sz="4000" dirty="0">
                <a:latin typeface="+mn-lt"/>
              </a:rPr>
              <a:t>Inactivation</a:t>
            </a:r>
          </a:p>
        </p:txBody>
      </p:sp>
    </p:spTree>
    <p:extLst>
      <p:ext uri="{BB962C8B-B14F-4D97-AF65-F5344CB8AC3E}">
        <p14:creationId xmlns:p14="http://schemas.microsoft.com/office/powerpoint/2010/main" val="3721111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fade">
                                      <p:cBhvr>
                                        <p:cTn id="7" dur="1000"/>
                                        <p:tgtEl>
                                          <p:spTgt spid="39939">
                                            <p:txEl>
                                              <p:pRg st="0" end="0"/>
                                            </p:txEl>
                                          </p:spTgt>
                                        </p:tgtEl>
                                      </p:cBhvr>
                                    </p:animEffect>
                                    <p:anim calcmode="lin" valueType="num">
                                      <p:cBhvr>
                                        <p:cTn id="8" dur="1000" fill="hold"/>
                                        <p:tgtEl>
                                          <p:spTgt spid="3993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993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9939">
                                            <p:txEl>
                                              <p:pRg st="1" end="1"/>
                                            </p:txEl>
                                          </p:spTgt>
                                        </p:tgtEl>
                                        <p:attrNameLst>
                                          <p:attrName>style.visibility</p:attrName>
                                        </p:attrNameLst>
                                      </p:cBhvr>
                                      <p:to>
                                        <p:strVal val="visible"/>
                                      </p:to>
                                    </p:set>
                                    <p:animEffect transition="in" filter="fade">
                                      <p:cBhvr>
                                        <p:cTn id="12" dur="1000"/>
                                        <p:tgtEl>
                                          <p:spTgt spid="39939">
                                            <p:txEl>
                                              <p:pRg st="1" end="1"/>
                                            </p:txEl>
                                          </p:spTgt>
                                        </p:tgtEl>
                                      </p:cBhvr>
                                    </p:animEffect>
                                    <p:anim calcmode="lin" valueType="num">
                                      <p:cBhvr>
                                        <p:cTn id="13" dur="1000" fill="hold"/>
                                        <p:tgtEl>
                                          <p:spTgt spid="3993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9939">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9939">
                                            <p:txEl>
                                              <p:pRg st="2" end="2"/>
                                            </p:txEl>
                                          </p:spTgt>
                                        </p:tgtEl>
                                        <p:attrNameLst>
                                          <p:attrName>style.visibility</p:attrName>
                                        </p:attrNameLst>
                                      </p:cBhvr>
                                      <p:to>
                                        <p:strVal val="visible"/>
                                      </p:to>
                                    </p:set>
                                    <p:animEffect transition="in" filter="fade">
                                      <p:cBhvr>
                                        <p:cTn id="17" dur="1000"/>
                                        <p:tgtEl>
                                          <p:spTgt spid="39939">
                                            <p:txEl>
                                              <p:pRg st="2" end="2"/>
                                            </p:txEl>
                                          </p:spTgt>
                                        </p:tgtEl>
                                      </p:cBhvr>
                                    </p:animEffect>
                                    <p:anim calcmode="lin" valueType="num">
                                      <p:cBhvr>
                                        <p:cTn id="18" dur="1000" fill="hold"/>
                                        <p:tgtEl>
                                          <p:spTgt spid="39939">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9939">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9939">
                                            <p:txEl>
                                              <p:pRg st="3" end="3"/>
                                            </p:txEl>
                                          </p:spTgt>
                                        </p:tgtEl>
                                        <p:attrNameLst>
                                          <p:attrName>style.visibility</p:attrName>
                                        </p:attrNameLst>
                                      </p:cBhvr>
                                      <p:to>
                                        <p:strVal val="visible"/>
                                      </p:to>
                                    </p:set>
                                    <p:animEffect transition="in" filter="fade">
                                      <p:cBhvr>
                                        <p:cTn id="22" dur="1000"/>
                                        <p:tgtEl>
                                          <p:spTgt spid="39939">
                                            <p:txEl>
                                              <p:pRg st="3" end="3"/>
                                            </p:txEl>
                                          </p:spTgt>
                                        </p:tgtEl>
                                      </p:cBhvr>
                                    </p:animEffect>
                                    <p:anim calcmode="lin" valueType="num">
                                      <p:cBhvr>
                                        <p:cTn id="23" dur="1000" fill="hold"/>
                                        <p:tgtEl>
                                          <p:spTgt spid="39939">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9939">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2209800" y="304800"/>
            <a:ext cx="7772400" cy="609600"/>
          </a:xfrm>
        </p:spPr>
        <p:txBody>
          <a:bodyPr>
            <a:noAutofit/>
          </a:bodyPr>
          <a:lstStyle/>
          <a:p>
            <a:pPr eaLnBrk="1" hangingPunct="1">
              <a:defRPr/>
            </a:pPr>
            <a:r>
              <a:rPr lang="en-US" sz="3200" dirty="0">
                <a:latin typeface="Times New Roman" pitchFamily="18" charset="0"/>
                <a:cs typeface="Times New Roman" pitchFamily="18" charset="0"/>
              </a:rPr>
              <a:t>Summary of Investigator Responsibilities</a:t>
            </a:r>
          </a:p>
        </p:txBody>
      </p:sp>
      <p:sp>
        <p:nvSpPr>
          <p:cNvPr id="46083" name="Rectangle 3"/>
          <p:cNvSpPr>
            <a:spLocks noGrp="1" noChangeArrowheads="1"/>
          </p:cNvSpPr>
          <p:nvPr>
            <p:ph idx="1"/>
          </p:nvPr>
        </p:nvSpPr>
        <p:spPr>
          <a:xfrm>
            <a:off x="2209800" y="1828800"/>
            <a:ext cx="7772400" cy="4114800"/>
          </a:xfrm>
        </p:spPr>
        <p:txBody>
          <a:bodyPr/>
          <a:lstStyle/>
          <a:p>
            <a:pPr eaLnBrk="1" hangingPunct="1">
              <a:defRPr/>
            </a:pPr>
            <a:r>
              <a:rPr lang="en-US" u="sng" dirty="0">
                <a:latin typeface="Times New Roman" pitchFamily="18" charset="0"/>
                <a:cs typeface="Times New Roman" pitchFamily="18" charset="0"/>
              </a:rPr>
              <a:t>Obtain</a:t>
            </a:r>
            <a:r>
              <a:rPr lang="en-US" dirty="0">
                <a:latin typeface="Times New Roman" pitchFamily="18" charset="0"/>
                <a:cs typeface="Times New Roman" pitchFamily="18" charset="0"/>
              </a:rPr>
              <a:t> IRB approval</a:t>
            </a:r>
            <a:endParaRPr lang="en-US" u="sng" dirty="0">
              <a:latin typeface="Times New Roman" pitchFamily="18" charset="0"/>
              <a:cs typeface="Times New Roman" pitchFamily="18" charset="0"/>
            </a:endParaRPr>
          </a:p>
          <a:p>
            <a:pPr eaLnBrk="1" hangingPunct="1">
              <a:defRPr/>
            </a:pPr>
            <a:endParaRPr lang="en-US" u="sng" dirty="0">
              <a:latin typeface="Times New Roman" pitchFamily="18" charset="0"/>
              <a:cs typeface="Times New Roman" pitchFamily="18" charset="0"/>
            </a:endParaRPr>
          </a:p>
          <a:p>
            <a:pPr eaLnBrk="1" hangingPunct="1">
              <a:defRPr/>
            </a:pPr>
            <a:r>
              <a:rPr lang="en-US" u="sng" dirty="0">
                <a:latin typeface="Times New Roman" pitchFamily="18" charset="0"/>
                <a:cs typeface="Times New Roman" pitchFamily="18" charset="0"/>
              </a:rPr>
              <a:t>Follow</a:t>
            </a:r>
            <a:r>
              <a:rPr lang="en-US" dirty="0">
                <a:latin typeface="Times New Roman" pitchFamily="18" charset="0"/>
                <a:cs typeface="Times New Roman" pitchFamily="18" charset="0"/>
              </a:rPr>
              <a:t> the approved protocol</a:t>
            </a:r>
          </a:p>
          <a:p>
            <a:pPr eaLnBrk="1" hangingPunct="1">
              <a:defRPr/>
            </a:pPr>
            <a:endParaRPr lang="en-US" u="sng" dirty="0">
              <a:latin typeface="Times New Roman" pitchFamily="18" charset="0"/>
              <a:cs typeface="Times New Roman" pitchFamily="18" charset="0"/>
            </a:endParaRPr>
          </a:p>
          <a:p>
            <a:pPr eaLnBrk="1" hangingPunct="1">
              <a:defRPr/>
            </a:pPr>
            <a:r>
              <a:rPr lang="en-US" u="sng" dirty="0">
                <a:latin typeface="Times New Roman" pitchFamily="18" charset="0"/>
                <a:cs typeface="Times New Roman" pitchFamily="18" charset="0"/>
              </a:rPr>
              <a:t>Supervise</a:t>
            </a:r>
            <a:r>
              <a:rPr lang="en-US" dirty="0">
                <a:latin typeface="Times New Roman" pitchFamily="18" charset="0"/>
                <a:cs typeface="Times New Roman" pitchFamily="18" charset="0"/>
              </a:rPr>
              <a:t> the study staff to make sure they are following the protocol</a:t>
            </a:r>
          </a:p>
          <a:p>
            <a:pPr eaLnBrk="1" hangingPunct="1">
              <a:defRPr/>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5320011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fade">
                                      <p:cBhvr>
                                        <p:cTn id="7" dur="1000"/>
                                        <p:tgtEl>
                                          <p:spTgt spid="46083">
                                            <p:txEl>
                                              <p:pRg st="0" end="0"/>
                                            </p:txEl>
                                          </p:spTgt>
                                        </p:tgtEl>
                                      </p:cBhvr>
                                    </p:animEffect>
                                    <p:anim calcmode="lin" valueType="num">
                                      <p:cBhvr>
                                        <p:cTn id="8" dur="1000" fill="hold"/>
                                        <p:tgtEl>
                                          <p:spTgt spid="4608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608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6083">
                                            <p:txEl>
                                              <p:pRg st="2" end="2"/>
                                            </p:txEl>
                                          </p:spTgt>
                                        </p:tgtEl>
                                        <p:attrNameLst>
                                          <p:attrName>style.visibility</p:attrName>
                                        </p:attrNameLst>
                                      </p:cBhvr>
                                      <p:to>
                                        <p:strVal val="visible"/>
                                      </p:to>
                                    </p:set>
                                    <p:animEffect transition="in" filter="fade">
                                      <p:cBhvr>
                                        <p:cTn id="14" dur="1000"/>
                                        <p:tgtEl>
                                          <p:spTgt spid="46083">
                                            <p:txEl>
                                              <p:pRg st="2" end="2"/>
                                            </p:txEl>
                                          </p:spTgt>
                                        </p:tgtEl>
                                      </p:cBhvr>
                                    </p:animEffect>
                                    <p:anim calcmode="lin" valueType="num">
                                      <p:cBhvr>
                                        <p:cTn id="15" dur="1000" fill="hold"/>
                                        <p:tgtEl>
                                          <p:spTgt spid="4608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608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6083">
                                            <p:txEl>
                                              <p:pRg st="4" end="4"/>
                                            </p:txEl>
                                          </p:spTgt>
                                        </p:tgtEl>
                                        <p:attrNameLst>
                                          <p:attrName>style.visibility</p:attrName>
                                        </p:attrNameLst>
                                      </p:cBhvr>
                                      <p:to>
                                        <p:strVal val="visible"/>
                                      </p:to>
                                    </p:set>
                                    <p:animEffect transition="in" filter="fade">
                                      <p:cBhvr>
                                        <p:cTn id="21" dur="1000"/>
                                        <p:tgtEl>
                                          <p:spTgt spid="46083">
                                            <p:txEl>
                                              <p:pRg st="4" end="4"/>
                                            </p:txEl>
                                          </p:spTgt>
                                        </p:tgtEl>
                                      </p:cBhvr>
                                    </p:animEffect>
                                    <p:anim calcmode="lin" valueType="num">
                                      <p:cBhvr>
                                        <p:cTn id="22" dur="1000" fill="hold"/>
                                        <p:tgtEl>
                                          <p:spTgt spid="4608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608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0"/>
            <a:ext cx="8229600" cy="533400"/>
          </a:xfrm>
        </p:spPr>
        <p:txBody>
          <a:bodyPr>
            <a:normAutofit fontScale="90000"/>
          </a:bodyPr>
          <a:lstStyle/>
          <a:p>
            <a:r>
              <a:rPr lang="en-US" dirty="0">
                <a:latin typeface="Times New Roman" pitchFamily="18" charset="0"/>
                <a:cs typeface="Times New Roman" pitchFamily="18" charset="0"/>
              </a:rPr>
              <a:t>Summary of </a:t>
            </a:r>
            <a:r>
              <a:rPr lang="en-US" dirty="0" smtClean="0">
                <a:latin typeface="Times New Roman" pitchFamily="18" charset="0"/>
                <a:cs typeface="Times New Roman" pitchFamily="18" charset="0"/>
              </a:rPr>
              <a:t>Investigator </a:t>
            </a:r>
            <a:r>
              <a:rPr lang="en-US" dirty="0">
                <a:latin typeface="Times New Roman" pitchFamily="18" charset="0"/>
                <a:cs typeface="Times New Roman" pitchFamily="18" charset="0"/>
              </a:rPr>
              <a:t>Responsibilities</a:t>
            </a:r>
            <a:endParaRPr lang="en-US" dirty="0"/>
          </a:p>
        </p:txBody>
      </p:sp>
      <p:sp>
        <p:nvSpPr>
          <p:cNvPr id="3" name="Content Placeholder 2"/>
          <p:cNvSpPr>
            <a:spLocks noGrp="1"/>
          </p:cNvSpPr>
          <p:nvPr>
            <p:ph idx="1"/>
          </p:nvPr>
        </p:nvSpPr>
        <p:spPr>
          <a:xfrm>
            <a:off x="1981200" y="1828800"/>
            <a:ext cx="8229600" cy="4343400"/>
          </a:xfrm>
        </p:spPr>
        <p:txBody>
          <a:bodyPr/>
          <a:lstStyle/>
          <a:p>
            <a:pPr eaLnBrk="1" hangingPunct="1">
              <a:defRPr/>
            </a:pPr>
            <a:r>
              <a:rPr lang="en-US" u="sng" dirty="0">
                <a:latin typeface="Times New Roman" pitchFamily="18" charset="0"/>
                <a:cs typeface="Times New Roman" pitchFamily="18" charset="0"/>
              </a:rPr>
              <a:t>Follow</a:t>
            </a:r>
            <a:r>
              <a:rPr lang="en-US" dirty="0">
                <a:latin typeface="Times New Roman" pitchFamily="18" charset="0"/>
                <a:cs typeface="Times New Roman" pitchFamily="18" charset="0"/>
              </a:rPr>
              <a:t> the regulations and policies related to research and privacy</a:t>
            </a:r>
          </a:p>
          <a:p>
            <a:pPr eaLnBrk="1" hangingPunct="1">
              <a:defRPr/>
            </a:pPr>
            <a:endParaRPr lang="en-US" u="sng" dirty="0" smtClean="0">
              <a:latin typeface="Times New Roman" pitchFamily="18" charset="0"/>
              <a:cs typeface="Times New Roman" pitchFamily="18" charset="0"/>
            </a:endParaRPr>
          </a:p>
          <a:p>
            <a:pPr eaLnBrk="1" hangingPunct="1">
              <a:defRPr/>
            </a:pPr>
            <a:r>
              <a:rPr lang="en-US" u="sng" dirty="0" smtClean="0">
                <a:latin typeface="Times New Roman" pitchFamily="18" charset="0"/>
                <a:cs typeface="Times New Roman" pitchFamily="18" charset="0"/>
              </a:rPr>
              <a:t>Supervise</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staff compliance with policy</a:t>
            </a:r>
          </a:p>
          <a:p>
            <a:pPr eaLnBrk="1" hangingPunct="1">
              <a:defRPr/>
            </a:pPr>
            <a:endParaRPr lang="en-US" u="sng" dirty="0" smtClean="0">
              <a:latin typeface="Times New Roman" pitchFamily="18" charset="0"/>
              <a:cs typeface="Times New Roman" pitchFamily="18" charset="0"/>
            </a:endParaRPr>
          </a:p>
          <a:p>
            <a:pPr eaLnBrk="1" hangingPunct="1">
              <a:defRPr/>
            </a:pPr>
            <a:r>
              <a:rPr lang="en-US" u="sng" dirty="0" smtClean="0">
                <a:latin typeface="Times New Roman" pitchFamily="18" charset="0"/>
                <a:cs typeface="Times New Roman" pitchFamily="18" charset="0"/>
              </a:rPr>
              <a:t>Protect</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participants</a:t>
            </a:r>
          </a:p>
          <a:p>
            <a:pPr eaLnBrk="1" hangingPunct="1">
              <a:defRPr/>
            </a:pPr>
            <a:endParaRPr lang="en-US" u="sng" dirty="0" smtClean="0">
              <a:latin typeface="Times New Roman" pitchFamily="18" charset="0"/>
              <a:cs typeface="Times New Roman" pitchFamily="18" charset="0"/>
            </a:endParaRPr>
          </a:p>
          <a:p>
            <a:pPr eaLnBrk="1" hangingPunct="1">
              <a:defRPr/>
            </a:pPr>
            <a:r>
              <a:rPr lang="en-US" u="sng" dirty="0" smtClean="0">
                <a:latin typeface="Times New Roman" pitchFamily="18" charset="0"/>
                <a:cs typeface="Times New Roman" pitchFamily="18" charset="0"/>
              </a:rPr>
              <a:t>Verify</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IRB approval</a:t>
            </a:r>
          </a:p>
          <a:p>
            <a:endParaRPr lang="en-US" dirty="0"/>
          </a:p>
        </p:txBody>
      </p:sp>
    </p:spTree>
    <p:extLst>
      <p:ext uri="{BB962C8B-B14F-4D97-AF65-F5344CB8AC3E}">
        <p14:creationId xmlns:p14="http://schemas.microsoft.com/office/powerpoint/2010/main" val="33584092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2209800" y="304800"/>
            <a:ext cx="7772400" cy="609600"/>
          </a:xfrm>
        </p:spPr>
        <p:txBody>
          <a:bodyPr>
            <a:normAutofit fontScale="90000"/>
          </a:bodyPr>
          <a:lstStyle/>
          <a:p>
            <a:pPr eaLnBrk="1" hangingPunct="1">
              <a:defRPr/>
            </a:pPr>
            <a:r>
              <a:rPr lang="en-US" dirty="0">
                <a:latin typeface="Times New Roman" pitchFamily="18" charset="0"/>
                <a:cs typeface="Times New Roman" pitchFamily="18" charset="0"/>
              </a:rPr>
              <a:t>Summary of </a:t>
            </a:r>
            <a:r>
              <a:rPr lang="en-US" dirty="0" smtClean="0">
                <a:latin typeface="Times New Roman" pitchFamily="18" charset="0"/>
                <a:cs typeface="Times New Roman" pitchFamily="18" charset="0"/>
              </a:rPr>
              <a:t>Investigator </a:t>
            </a:r>
            <a:r>
              <a:rPr lang="en-US" dirty="0">
                <a:latin typeface="Times New Roman" pitchFamily="18" charset="0"/>
                <a:cs typeface="Times New Roman" pitchFamily="18" charset="0"/>
              </a:rPr>
              <a:t>Responsibilities</a:t>
            </a:r>
            <a:endParaRPr lang="en-US" sz="4000" dirty="0">
              <a:latin typeface="Times New Roman" pitchFamily="18" charset="0"/>
              <a:cs typeface="Times New Roman" pitchFamily="18" charset="0"/>
            </a:endParaRPr>
          </a:p>
        </p:txBody>
      </p:sp>
      <p:sp>
        <p:nvSpPr>
          <p:cNvPr id="47107" name="Rectangle 3"/>
          <p:cNvSpPr>
            <a:spLocks noGrp="1" noChangeArrowheads="1"/>
          </p:cNvSpPr>
          <p:nvPr>
            <p:ph idx="1"/>
          </p:nvPr>
        </p:nvSpPr>
        <p:spPr>
          <a:xfrm>
            <a:off x="2362200" y="1828800"/>
            <a:ext cx="7772400" cy="4114800"/>
          </a:xfrm>
        </p:spPr>
        <p:txBody>
          <a:bodyPr>
            <a:normAutofit/>
          </a:bodyPr>
          <a:lstStyle/>
          <a:p>
            <a:pPr>
              <a:spcAft>
                <a:spcPts val="600"/>
              </a:spcAft>
              <a:defRPr/>
            </a:pPr>
            <a:r>
              <a:rPr lang="en-US" u="sng" dirty="0">
                <a:latin typeface="Times New Roman" pitchFamily="18" charset="0"/>
                <a:cs typeface="Times New Roman" pitchFamily="18" charset="0"/>
              </a:rPr>
              <a:t>Keep</a:t>
            </a:r>
            <a:r>
              <a:rPr lang="en-US" dirty="0">
                <a:latin typeface="Times New Roman" pitchFamily="18" charset="0"/>
                <a:cs typeface="Times New Roman" pitchFamily="18" charset="0"/>
              </a:rPr>
              <a:t> participants informed and ensure they are willing to continue participation</a:t>
            </a:r>
          </a:p>
          <a:p>
            <a:pPr>
              <a:spcAft>
                <a:spcPts val="600"/>
              </a:spcAft>
              <a:defRPr/>
            </a:pPr>
            <a:endParaRPr lang="en-US" u="sng" dirty="0">
              <a:latin typeface="Times New Roman" pitchFamily="18" charset="0"/>
              <a:cs typeface="Times New Roman" pitchFamily="18" charset="0"/>
            </a:endParaRPr>
          </a:p>
          <a:p>
            <a:pPr>
              <a:spcAft>
                <a:spcPts val="600"/>
              </a:spcAft>
              <a:defRPr/>
            </a:pPr>
            <a:r>
              <a:rPr lang="en-US" u="sng" dirty="0">
                <a:latin typeface="Times New Roman" pitchFamily="18" charset="0"/>
                <a:cs typeface="Times New Roman" pitchFamily="18" charset="0"/>
              </a:rPr>
              <a:t>Regularly collect and assess </a:t>
            </a:r>
            <a:r>
              <a:rPr lang="en-US" dirty="0">
                <a:latin typeface="Times New Roman" pitchFamily="18" charset="0"/>
                <a:cs typeface="Times New Roman" pitchFamily="18" charset="0"/>
              </a:rPr>
              <a:t>information about safety or unexpected problems</a:t>
            </a:r>
          </a:p>
          <a:p>
            <a:pPr>
              <a:spcAft>
                <a:spcPts val="600"/>
              </a:spcAft>
              <a:defRPr/>
            </a:pPr>
            <a:endParaRPr lang="en-US" u="sng" dirty="0">
              <a:latin typeface="Times New Roman" pitchFamily="18" charset="0"/>
              <a:cs typeface="Times New Roman" pitchFamily="18" charset="0"/>
            </a:endParaRPr>
          </a:p>
          <a:p>
            <a:pPr>
              <a:spcAft>
                <a:spcPts val="600"/>
              </a:spcAft>
              <a:defRPr/>
            </a:pPr>
            <a:r>
              <a:rPr lang="en-US" u="sng" dirty="0">
                <a:latin typeface="Times New Roman" pitchFamily="18" charset="0"/>
                <a:cs typeface="Times New Roman" pitchFamily="18" charset="0"/>
              </a:rPr>
              <a:t>Assure</a:t>
            </a:r>
            <a:r>
              <a:rPr lang="en-US" dirty="0">
                <a:latin typeface="Times New Roman" pitchFamily="18" charset="0"/>
                <a:cs typeface="Times New Roman" pitchFamily="18" charset="0"/>
              </a:rPr>
              <a:t> study staff is qualified to perform delegated tasks (education, training, experience)</a:t>
            </a:r>
          </a:p>
          <a:p>
            <a:pPr eaLnBrk="1" hangingPunct="1">
              <a:lnSpc>
                <a:spcPct val="80000"/>
              </a:lnSpc>
              <a:defRPr/>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4209071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Effect transition="in" filter="fade">
                                      <p:cBhvr>
                                        <p:cTn id="7" dur="1000"/>
                                        <p:tgtEl>
                                          <p:spTgt spid="47107">
                                            <p:txEl>
                                              <p:pRg st="0" end="0"/>
                                            </p:txEl>
                                          </p:spTgt>
                                        </p:tgtEl>
                                      </p:cBhvr>
                                    </p:animEffect>
                                    <p:anim calcmode="lin" valueType="num">
                                      <p:cBhvr>
                                        <p:cTn id="8" dur="1000" fill="hold"/>
                                        <p:tgtEl>
                                          <p:spTgt spid="4710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710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7107">
                                            <p:txEl>
                                              <p:pRg st="2" end="2"/>
                                            </p:txEl>
                                          </p:spTgt>
                                        </p:tgtEl>
                                        <p:attrNameLst>
                                          <p:attrName>style.visibility</p:attrName>
                                        </p:attrNameLst>
                                      </p:cBhvr>
                                      <p:to>
                                        <p:strVal val="visible"/>
                                      </p:to>
                                    </p:set>
                                    <p:animEffect transition="in" filter="fade">
                                      <p:cBhvr>
                                        <p:cTn id="14" dur="1000"/>
                                        <p:tgtEl>
                                          <p:spTgt spid="47107">
                                            <p:txEl>
                                              <p:pRg st="2" end="2"/>
                                            </p:txEl>
                                          </p:spTgt>
                                        </p:tgtEl>
                                      </p:cBhvr>
                                    </p:animEffect>
                                    <p:anim calcmode="lin" valueType="num">
                                      <p:cBhvr>
                                        <p:cTn id="15" dur="1000" fill="hold"/>
                                        <p:tgtEl>
                                          <p:spTgt spid="4710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710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7107">
                                            <p:txEl>
                                              <p:pRg st="4" end="4"/>
                                            </p:txEl>
                                          </p:spTgt>
                                        </p:tgtEl>
                                        <p:attrNameLst>
                                          <p:attrName>style.visibility</p:attrName>
                                        </p:attrNameLst>
                                      </p:cBhvr>
                                      <p:to>
                                        <p:strVal val="visible"/>
                                      </p:to>
                                    </p:set>
                                    <p:animEffect transition="in" filter="fade">
                                      <p:cBhvr>
                                        <p:cTn id="21" dur="1000"/>
                                        <p:tgtEl>
                                          <p:spTgt spid="47107">
                                            <p:txEl>
                                              <p:pRg st="4" end="4"/>
                                            </p:txEl>
                                          </p:spTgt>
                                        </p:tgtEl>
                                      </p:cBhvr>
                                    </p:animEffect>
                                    <p:anim calcmode="lin" valueType="num">
                                      <p:cBhvr>
                                        <p:cTn id="22" dur="1000" fill="hold"/>
                                        <p:tgtEl>
                                          <p:spTgt spid="47107">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710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0"/>
            <a:ext cx="8229600" cy="533400"/>
          </a:xfrm>
        </p:spPr>
        <p:txBody>
          <a:bodyPr>
            <a:normAutofit fontScale="90000"/>
          </a:bodyPr>
          <a:lstStyle/>
          <a:p>
            <a:r>
              <a:rPr lang="en-US" dirty="0">
                <a:latin typeface="Times New Roman" pitchFamily="18" charset="0"/>
                <a:cs typeface="Times New Roman" pitchFamily="18" charset="0"/>
              </a:rPr>
              <a:t>Summary of </a:t>
            </a:r>
            <a:r>
              <a:rPr lang="en-US" dirty="0" smtClean="0">
                <a:latin typeface="Times New Roman" pitchFamily="18" charset="0"/>
                <a:cs typeface="Times New Roman" pitchFamily="18" charset="0"/>
              </a:rPr>
              <a:t>Investigator </a:t>
            </a:r>
            <a:r>
              <a:rPr lang="en-US" dirty="0">
                <a:latin typeface="Times New Roman" pitchFamily="18" charset="0"/>
                <a:cs typeface="Times New Roman" pitchFamily="18" charset="0"/>
              </a:rPr>
              <a:t>Responsibilities</a:t>
            </a:r>
            <a:endParaRPr lang="en-US" dirty="0"/>
          </a:p>
        </p:txBody>
      </p:sp>
      <p:sp>
        <p:nvSpPr>
          <p:cNvPr id="3" name="Content Placeholder 2"/>
          <p:cNvSpPr>
            <a:spLocks noGrp="1"/>
          </p:cNvSpPr>
          <p:nvPr>
            <p:ph idx="1"/>
          </p:nvPr>
        </p:nvSpPr>
        <p:spPr>
          <a:xfrm>
            <a:off x="1981200" y="1828800"/>
            <a:ext cx="8229600" cy="4343400"/>
          </a:xfrm>
        </p:spPr>
        <p:txBody>
          <a:bodyPr/>
          <a:lstStyle/>
          <a:p>
            <a:pPr>
              <a:lnSpc>
                <a:spcPct val="80000"/>
              </a:lnSpc>
              <a:spcAft>
                <a:spcPts val="600"/>
              </a:spcAft>
              <a:defRPr/>
            </a:pPr>
            <a:r>
              <a:rPr lang="en-US" u="sng" dirty="0">
                <a:latin typeface="Times New Roman" pitchFamily="18" charset="0"/>
                <a:cs typeface="Times New Roman" pitchFamily="18" charset="0"/>
              </a:rPr>
              <a:t>Provide</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ongoing </a:t>
            </a:r>
            <a:r>
              <a:rPr lang="en-US" dirty="0">
                <a:latin typeface="Times New Roman" pitchFamily="18" charset="0"/>
                <a:cs typeface="Times New Roman" pitchFamily="18" charset="0"/>
              </a:rPr>
              <a:t>communication with staff</a:t>
            </a:r>
          </a:p>
          <a:p>
            <a:pPr>
              <a:lnSpc>
                <a:spcPct val="80000"/>
              </a:lnSpc>
              <a:spcAft>
                <a:spcPts val="600"/>
              </a:spcAft>
              <a:defRPr/>
            </a:pPr>
            <a:endParaRPr lang="en-US" u="sng" dirty="0" smtClean="0">
              <a:latin typeface="Times New Roman" pitchFamily="18" charset="0"/>
              <a:cs typeface="Times New Roman" pitchFamily="18" charset="0"/>
            </a:endParaRPr>
          </a:p>
          <a:p>
            <a:pPr>
              <a:lnSpc>
                <a:spcPct val="80000"/>
              </a:lnSpc>
              <a:spcAft>
                <a:spcPts val="600"/>
              </a:spcAft>
              <a:defRPr/>
            </a:pPr>
            <a:r>
              <a:rPr lang="en-US" u="sng" dirty="0" smtClean="0">
                <a:latin typeface="Times New Roman" pitchFamily="18" charset="0"/>
                <a:cs typeface="Times New Roman" pitchFamily="18" charset="0"/>
              </a:rPr>
              <a:t>Confirm</a:t>
            </a:r>
            <a:r>
              <a:rPr lang="en-US" dirty="0" smtClean="0">
                <a:latin typeface="Times New Roman" pitchFamily="18" charset="0"/>
                <a:cs typeface="Times New Roman" pitchFamily="18" charset="0"/>
              </a:rPr>
              <a:t> that the </a:t>
            </a:r>
            <a:r>
              <a:rPr lang="en-US" dirty="0">
                <a:latin typeface="Times New Roman" pitchFamily="18" charset="0"/>
                <a:cs typeface="Times New Roman" pitchFamily="18" charset="0"/>
              </a:rPr>
              <a:t>data </a:t>
            </a:r>
            <a:r>
              <a:rPr lang="en-US" dirty="0" smtClean="0">
                <a:latin typeface="Times New Roman" pitchFamily="18" charset="0"/>
                <a:cs typeface="Times New Roman" pitchFamily="18" charset="0"/>
              </a:rPr>
              <a:t>are </a:t>
            </a:r>
            <a:r>
              <a:rPr lang="en-US" dirty="0">
                <a:latin typeface="Times New Roman" pitchFamily="18" charset="0"/>
                <a:cs typeface="Times New Roman" pitchFamily="18" charset="0"/>
              </a:rPr>
              <a:t>accurate</a:t>
            </a:r>
          </a:p>
          <a:p>
            <a:pPr>
              <a:lnSpc>
                <a:spcPct val="80000"/>
              </a:lnSpc>
              <a:spcAft>
                <a:spcPts val="600"/>
              </a:spcAft>
              <a:defRPr/>
            </a:pPr>
            <a:endParaRPr lang="en-US" u="sng" dirty="0" smtClean="0">
              <a:latin typeface="Times New Roman" pitchFamily="18" charset="0"/>
              <a:cs typeface="Times New Roman" pitchFamily="18" charset="0"/>
            </a:endParaRPr>
          </a:p>
          <a:p>
            <a:pPr>
              <a:lnSpc>
                <a:spcPct val="80000"/>
              </a:lnSpc>
              <a:spcAft>
                <a:spcPts val="600"/>
              </a:spcAft>
              <a:defRPr/>
            </a:pPr>
            <a:r>
              <a:rPr lang="en-US" u="sng" dirty="0" smtClean="0">
                <a:latin typeface="Times New Roman" pitchFamily="18" charset="0"/>
                <a:cs typeface="Times New Roman" pitchFamily="18" charset="0"/>
              </a:rPr>
              <a:t>Maintain</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organized records</a:t>
            </a:r>
          </a:p>
          <a:p>
            <a:endParaRPr lang="en-US" dirty="0"/>
          </a:p>
        </p:txBody>
      </p:sp>
    </p:spTree>
    <p:extLst>
      <p:ext uri="{BB962C8B-B14F-4D97-AF65-F5344CB8AC3E}">
        <p14:creationId xmlns:p14="http://schemas.microsoft.com/office/powerpoint/2010/main" val="6475407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defRPr/>
            </a:pPr>
            <a:r>
              <a:rPr lang="en-US" dirty="0" smtClean="0">
                <a:solidFill>
                  <a:schemeClr val="tx1"/>
                </a:solidFill>
              </a:rPr>
              <a:t>Ethical Guidance</a:t>
            </a:r>
          </a:p>
        </p:txBody>
      </p:sp>
      <p:sp>
        <p:nvSpPr>
          <p:cNvPr id="15363" name="Rectangle 3"/>
          <p:cNvSpPr>
            <a:spLocks noGrp="1" noChangeArrowheads="1"/>
          </p:cNvSpPr>
          <p:nvPr>
            <p:ph idx="1"/>
          </p:nvPr>
        </p:nvSpPr>
        <p:spPr/>
        <p:txBody>
          <a:bodyPr/>
          <a:lstStyle/>
          <a:p>
            <a:pPr>
              <a:lnSpc>
                <a:spcPct val="90000"/>
              </a:lnSpc>
            </a:pPr>
            <a:r>
              <a:rPr lang="en-US" dirty="0" smtClean="0"/>
              <a:t>There are many, but, in particular, you may recall:</a:t>
            </a:r>
          </a:p>
          <a:p>
            <a:pPr lvl="1" eaLnBrk="1" hangingPunct="1">
              <a:lnSpc>
                <a:spcPct val="90000"/>
              </a:lnSpc>
            </a:pPr>
            <a:r>
              <a:rPr lang="en-US" dirty="0" smtClean="0"/>
              <a:t>Hippocrates</a:t>
            </a:r>
          </a:p>
          <a:p>
            <a:pPr lvl="1" eaLnBrk="1" hangingPunct="1">
              <a:lnSpc>
                <a:spcPct val="90000"/>
              </a:lnSpc>
            </a:pPr>
            <a:r>
              <a:rPr lang="en-US" dirty="0" smtClean="0"/>
              <a:t>Nuremburg code</a:t>
            </a:r>
          </a:p>
          <a:p>
            <a:pPr lvl="1" eaLnBrk="1" hangingPunct="1">
              <a:lnSpc>
                <a:spcPct val="90000"/>
              </a:lnSpc>
            </a:pPr>
            <a:r>
              <a:rPr lang="en-US" dirty="0" smtClean="0"/>
              <a:t>Declaration of Helsinki (1964, 1975, 1983, 1989) </a:t>
            </a:r>
          </a:p>
          <a:p>
            <a:pPr lvl="1" eaLnBrk="1" hangingPunct="1">
              <a:lnSpc>
                <a:spcPct val="90000"/>
              </a:lnSpc>
            </a:pPr>
            <a:r>
              <a:rPr lang="en-US" dirty="0" smtClean="0"/>
              <a:t>NBAC</a:t>
            </a:r>
          </a:p>
          <a:p>
            <a:pPr lvl="1" eaLnBrk="1" hangingPunct="1">
              <a:lnSpc>
                <a:spcPct val="90000"/>
              </a:lnSpc>
            </a:pPr>
            <a:r>
              <a:rPr lang="en-US" dirty="0" smtClean="0"/>
              <a:t>Belmont Report</a:t>
            </a:r>
          </a:p>
          <a:p>
            <a:pPr lvl="1" eaLnBrk="1" hangingPunct="1">
              <a:lnSpc>
                <a:spcPct val="90000"/>
              </a:lnSpc>
            </a:pPr>
            <a:endParaRPr lang="en-US" dirty="0"/>
          </a:p>
          <a:p>
            <a:pPr lvl="1" eaLnBrk="1" hangingPunct="1">
              <a:lnSpc>
                <a:spcPct val="90000"/>
              </a:lnSpc>
            </a:pPr>
            <a:endParaRPr lang="en-US" dirty="0" smtClean="0"/>
          </a:p>
          <a:p>
            <a:pPr lvl="1" eaLnBrk="1" hangingPunct="1">
              <a:lnSpc>
                <a:spcPct val="90000"/>
              </a:lnSpc>
            </a:pPr>
            <a:endParaRPr lang="en-US" dirty="0"/>
          </a:p>
          <a:p>
            <a:pPr lvl="1">
              <a:lnSpc>
                <a:spcPct val="90000"/>
              </a:lnSpc>
            </a:pPr>
            <a:r>
              <a:rPr lang="en-US" sz="1200" dirty="0"/>
              <a:t>Ref: Belmont Report, http://ohsr.od.nih.gov/guidelines/belmont.html</a:t>
            </a:r>
          </a:p>
          <a:p>
            <a:pPr lvl="1" eaLnBrk="1" hangingPunct="1">
              <a:lnSpc>
                <a:spcPct val="90000"/>
              </a:lnSpc>
            </a:pPr>
            <a:endParaRPr lang="en-US" dirty="0" smtClean="0"/>
          </a:p>
        </p:txBody>
      </p:sp>
    </p:spTree>
    <p:extLst>
      <p:ext uri="{BB962C8B-B14F-4D97-AF65-F5344CB8AC3E}">
        <p14:creationId xmlns:p14="http://schemas.microsoft.com/office/powerpoint/2010/main" val="110573209"/>
      </p:ext>
    </p:extLst>
  </p:cSld>
  <p:clrMapOvr>
    <a:masterClrMapping/>
  </p:clrMapOvr>
  <p:transition advTm="184880"/>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0"/>
            <a:ext cx="8229600" cy="685800"/>
          </a:xfrm>
        </p:spPr>
        <p:txBody>
          <a:bodyPr>
            <a:noAutofit/>
          </a:bodyPr>
          <a:lstStyle/>
          <a:p>
            <a:pPr>
              <a:defRPr/>
            </a:pPr>
            <a:r>
              <a:rPr lang="en-US" sz="2800" dirty="0"/>
              <a:t>Declaration of Helsinki </a:t>
            </a:r>
            <a:r>
              <a:rPr lang="en-US" sz="2800" dirty="0"/>
              <a:t>(1964, 1975</a:t>
            </a:r>
            <a:r>
              <a:rPr lang="en-US" sz="2800" dirty="0"/>
              <a:t>, 1983, 1989) </a:t>
            </a:r>
          </a:p>
        </p:txBody>
      </p:sp>
      <p:sp>
        <p:nvSpPr>
          <p:cNvPr id="16387" name="Content Placeholder 2"/>
          <p:cNvSpPr>
            <a:spLocks noGrp="1"/>
          </p:cNvSpPr>
          <p:nvPr>
            <p:ph idx="1"/>
          </p:nvPr>
        </p:nvSpPr>
        <p:spPr>
          <a:xfrm>
            <a:off x="1981200" y="1828800"/>
            <a:ext cx="8229600" cy="4114800"/>
          </a:xfrm>
        </p:spPr>
        <p:txBody>
          <a:bodyPr>
            <a:normAutofit/>
          </a:bodyPr>
          <a:lstStyle/>
          <a:p>
            <a:pPr eaLnBrk="1" hangingPunct="1"/>
            <a:r>
              <a:rPr lang="en-US" dirty="0"/>
              <a:t>Divides these activities into two basic categories: </a:t>
            </a:r>
          </a:p>
          <a:p>
            <a:pPr marL="971550" lvl="1" indent="-514350">
              <a:buFont typeface="+mj-lt"/>
              <a:buAutoNum type="arabicPeriod"/>
            </a:pPr>
            <a:r>
              <a:rPr lang="en-US" dirty="0" smtClean="0"/>
              <a:t> </a:t>
            </a:r>
            <a:r>
              <a:rPr lang="en-US" u="sng" dirty="0"/>
              <a:t>S</a:t>
            </a:r>
            <a:r>
              <a:rPr lang="en-US" u="sng" dirty="0" smtClean="0"/>
              <a:t>tandard medical care </a:t>
            </a:r>
            <a:r>
              <a:rPr lang="en-US" dirty="0" smtClean="0"/>
              <a:t>or treatment</a:t>
            </a:r>
          </a:p>
          <a:p>
            <a:pPr marL="971550" lvl="1" indent="-514350">
              <a:buFont typeface="+mj-lt"/>
              <a:buAutoNum type="arabicPeriod"/>
            </a:pPr>
            <a:r>
              <a:rPr lang="en-US" dirty="0" smtClean="0"/>
              <a:t> </a:t>
            </a:r>
            <a:r>
              <a:rPr lang="en-US" u="sng" dirty="0"/>
              <a:t>R</a:t>
            </a:r>
            <a:r>
              <a:rPr lang="en-US" u="sng" dirty="0" smtClean="0"/>
              <a:t>esearch</a:t>
            </a:r>
            <a:r>
              <a:rPr lang="en-US" dirty="0" smtClean="0"/>
              <a:t>, which is further divided into </a:t>
            </a:r>
          </a:p>
          <a:p>
            <a:pPr marL="1428750" lvl="2" indent="-514350">
              <a:buFont typeface="+mj-lt"/>
              <a:buAutoNum type="alphaLcPeriod"/>
            </a:pPr>
            <a:r>
              <a:rPr lang="en-US" dirty="0"/>
              <a:t>M</a:t>
            </a:r>
            <a:r>
              <a:rPr lang="en-US" sz="2800" dirty="0"/>
              <a:t>edical research combined with clinical care (clinical research), usually referred to as</a:t>
            </a:r>
            <a:r>
              <a:rPr lang="en-US" sz="2800" b="1" dirty="0"/>
              <a:t> </a:t>
            </a:r>
            <a:r>
              <a:rPr lang="en-US" sz="2800" dirty="0"/>
              <a:t>"therapeutic research”</a:t>
            </a:r>
          </a:p>
          <a:p>
            <a:pPr marL="1428750" lvl="2" indent="-514350">
              <a:buFont typeface="+mj-lt"/>
              <a:buAutoNum type="alphaLcPeriod"/>
            </a:pPr>
            <a:r>
              <a:rPr lang="en-US" dirty="0"/>
              <a:t>N</a:t>
            </a:r>
            <a:r>
              <a:rPr lang="en-US" sz="2800" dirty="0"/>
              <a:t>onclinical biomedical research, usually referred to as nontherapeutic research</a:t>
            </a:r>
          </a:p>
          <a:p>
            <a:pPr lvl="2" eaLnBrk="1" hangingPunct="1"/>
            <a:endParaRPr lang="en-US" sz="2800" dirty="0"/>
          </a:p>
          <a:p>
            <a:pPr lvl="2"/>
            <a:r>
              <a:rPr lang="en-US" sz="1200" dirty="0"/>
              <a:t>Ref: American Bioethics Advisory Commission Page 4 of 16 http://www.all.org/abac/dni004.htm 1/7/2010</a:t>
            </a:r>
          </a:p>
          <a:p>
            <a:pPr lvl="2" eaLnBrk="1" hangingPunct="1"/>
            <a:endParaRPr lang="en-US" sz="2800" dirty="0"/>
          </a:p>
        </p:txBody>
      </p:sp>
    </p:spTree>
    <p:extLst>
      <p:ext uri="{BB962C8B-B14F-4D97-AF65-F5344CB8AC3E}">
        <p14:creationId xmlns:p14="http://schemas.microsoft.com/office/powerpoint/2010/main" val="2219245725"/>
      </p:ext>
    </p:extLst>
  </p:cSld>
  <p:clrMapOvr>
    <a:masterClrMapping/>
  </p:clrMapOvr>
  <p:transition advTm="83797"/>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a:defRPr/>
            </a:pPr>
            <a:r>
              <a:rPr lang="en-US" dirty="0" smtClean="0">
                <a:solidFill>
                  <a:schemeClr val="tx1"/>
                </a:solidFill>
              </a:rPr>
              <a:t>Belmont Report</a:t>
            </a:r>
          </a:p>
        </p:txBody>
      </p:sp>
      <p:sp>
        <p:nvSpPr>
          <p:cNvPr id="18435" name="Rectangle 3"/>
          <p:cNvSpPr>
            <a:spLocks noGrp="1" noChangeArrowheads="1"/>
          </p:cNvSpPr>
          <p:nvPr>
            <p:ph idx="1"/>
          </p:nvPr>
        </p:nvSpPr>
        <p:spPr>
          <a:xfrm>
            <a:off x="2209800" y="1676400"/>
            <a:ext cx="7772400" cy="4114800"/>
          </a:xfrm>
        </p:spPr>
        <p:txBody>
          <a:bodyPr/>
          <a:lstStyle/>
          <a:p>
            <a:pPr eaLnBrk="1" hangingPunct="1"/>
            <a:r>
              <a:rPr lang="en-US" dirty="0" smtClean="0"/>
              <a:t>Identifies three basic ethical principles, </a:t>
            </a:r>
            <a:br>
              <a:rPr lang="en-US" dirty="0" smtClean="0"/>
            </a:br>
            <a:r>
              <a:rPr lang="en-US" dirty="0" smtClean="0"/>
              <a:t>the “Belmont Principles”</a:t>
            </a:r>
          </a:p>
          <a:p>
            <a:pPr lvl="1" eaLnBrk="1" hangingPunct="1"/>
            <a:r>
              <a:rPr lang="en-US" dirty="0" smtClean="0"/>
              <a:t>Respect for persons</a:t>
            </a:r>
          </a:p>
          <a:p>
            <a:pPr lvl="1" eaLnBrk="1" hangingPunct="1"/>
            <a:r>
              <a:rPr lang="en-US" dirty="0" smtClean="0"/>
              <a:t>Beneficence</a:t>
            </a:r>
          </a:p>
          <a:p>
            <a:pPr lvl="1" eaLnBrk="1" hangingPunct="1"/>
            <a:r>
              <a:rPr lang="en-US" dirty="0" smtClean="0"/>
              <a:t>Justice</a:t>
            </a:r>
          </a:p>
          <a:p>
            <a:pPr eaLnBrk="1" hangingPunct="1"/>
            <a:endParaRPr lang="en-US" dirty="0" smtClean="0"/>
          </a:p>
          <a:p>
            <a:pPr eaLnBrk="1" hangingPunct="1"/>
            <a:r>
              <a:rPr lang="en-US" dirty="0" smtClean="0"/>
              <a:t>These three have equal moral force</a:t>
            </a:r>
          </a:p>
          <a:p>
            <a:endParaRPr lang="en-US" sz="1200" dirty="0"/>
          </a:p>
          <a:p>
            <a:r>
              <a:rPr lang="en-US" sz="1200" dirty="0"/>
              <a:t>Ref</a:t>
            </a:r>
            <a:r>
              <a:rPr lang="en-US" sz="1200" dirty="0"/>
              <a:t>: Belmont Report, http://</a:t>
            </a:r>
            <a:r>
              <a:rPr lang="en-US" sz="1200" dirty="0"/>
              <a:t>ohsr.od.nih.gov/guidelines/belmont.html</a:t>
            </a:r>
            <a:endParaRPr lang="en-US" sz="1200" dirty="0"/>
          </a:p>
        </p:txBody>
      </p:sp>
    </p:spTree>
    <p:extLst>
      <p:ext uri="{BB962C8B-B14F-4D97-AF65-F5344CB8AC3E}">
        <p14:creationId xmlns:p14="http://schemas.microsoft.com/office/powerpoint/2010/main" val="1799969529"/>
      </p:ext>
    </p:extLst>
  </p:cSld>
  <p:clrMapOvr>
    <a:masterClrMapping/>
  </p:clrMapOvr>
  <p:transition advTm="145544"/>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981200" y="152400"/>
            <a:ext cx="8229600" cy="762000"/>
          </a:xfrm>
        </p:spPr>
        <p:txBody>
          <a:bodyPr/>
          <a:lstStyle/>
          <a:p>
            <a:pPr>
              <a:defRPr/>
            </a:pPr>
            <a:r>
              <a:rPr lang="en-US" dirty="0" smtClean="0">
                <a:solidFill>
                  <a:schemeClr val="tx1"/>
                </a:solidFill>
              </a:rPr>
              <a:t>Respect for Persons</a:t>
            </a:r>
          </a:p>
        </p:txBody>
      </p:sp>
      <p:sp>
        <p:nvSpPr>
          <p:cNvPr id="19459" name="Rectangle 3"/>
          <p:cNvSpPr>
            <a:spLocks noGrp="1" noChangeArrowheads="1"/>
          </p:cNvSpPr>
          <p:nvPr>
            <p:ph idx="1"/>
          </p:nvPr>
        </p:nvSpPr>
        <p:spPr>
          <a:xfrm>
            <a:off x="2133600" y="1295400"/>
            <a:ext cx="7772400" cy="4572000"/>
          </a:xfrm>
        </p:spPr>
        <p:txBody>
          <a:bodyPr/>
          <a:lstStyle/>
          <a:p>
            <a:pPr eaLnBrk="1" hangingPunct="1"/>
            <a:endParaRPr lang="en-US" dirty="0" smtClean="0"/>
          </a:p>
          <a:p>
            <a:pPr eaLnBrk="1" hangingPunct="1"/>
            <a:r>
              <a:rPr lang="en-US" dirty="0" smtClean="0"/>
              <a:t>Treat individuals as autonomous</a:t>
            </a:r>
          </a:p>
          <a:p>
            <a:pPr eaLnBrk="1" hangingPunct="1"/>
            <a:endParaRPr lang="en-US" dirty="0" smtClean="0"/>
          </a:p>
          <a:p>
            <a:pPr eaLnBrk="1" hangingPunct="1"/>
            <a:r>
              <a:rPr lang="en-US" dirty="0" smtClean="0"/>
              <a:t>Elements of autonomy include</a:t>
            </a:r>
          </a:p>
          <a:p>
            <a:pPr lvl="1"/>
            <a:r>
              <a:rPr lang="en-US" dirty="0" smtClean="0"/>
              <a:t>Mental capacity, the ability to understand and process information</a:t>
            </a:r>
            <a:endParaRPr lang="en-US" dirty="0"/>
          </a:p>
          <a:p>
            <a:pPr lvl="1"/>
            <a:r>
              <a:rPr lang="en-US" dirty="0" smtClean="0"/>
              <a:t>Voluntariness, freedom from the control or influence of others</a:t>
            </a:r>
          </a:p>
          <a:p>
            <a:pPr lvl="1" eaLnBrk="1" hangingPunct="1"/>
            <a:r>
              <a:rPr lang="en-US" dirty="0" smtClean="0"/>
              <a:t>Provide extra protection to those with limited autonomy</a:t>
            </a:r>
          </a:p>
          <a:p>
            <a:pPr marL="0" indent="0">
              <a:buNone/>
            </a:pPr>
            <a:endParaRPr lang="en-US" dirty="0" smtClean="0"/>
          </a:p>
        </p:txBody>
      </p:sp>
    </p:spTree>
    <p:extLst>
      <p:ext uri="{BB962C8B-B14F-4D97-AF65-F5344CB8AC3E}">
        <p14:creationId xmlns:p14="http://schemas.microsoft.com/office/powerpoint/2010/main" val="1722061496"/>
      </p:ext>
    </p:extLst>
  </p:cSld>
  <p:clrMapOvr>
    <a:masterClrMapping/>
  </p:clrMapOvr>
  <p:transition advTm="96875"/>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a:defRPr/>
            </a:pPr>
            <a:r>
              <a:rPr lang="en-US" dirty="0" smtClean="0">
                <a:solidFill>
                  <a:schemeClr val="tx1"/>
                </a:solidFill>
              </a:rPr>
              <a:t>Respect for Persons</a:t>
            </a:r>
          </a:p>
        </p:txBody>
      </p:sp>
      <p:sp>
        <p:nvSpPr>
          <p:cNvPr id="19459" name="Rectangle 3"/>
          <p:cNvSpPr>
            <a:spLocks noGrp="1" noChangeArrowheads="1"/>
          </p:cNvSpPr>
          <p:nvPr>
            <p:ph idx="1"/>
          </p:nvPr>
        </p:nvSpPr>
        <p:spPr>
          <a:xfrm>
            <a:off x="2133600" y="1600200"/>
            <a:ext cx="7772400" cy="4572000"/>
          </a:xfrm>
        </p:spPr>
        <p:txBody>
          <a:bodyPr/>
          <a:lstStyle/>
          <a:p>
            <a:pPr eaLnBrk="1" hangingPunct="1">
              <a:lnSpc>
                <a:spcPct val="90000"/>
              </a:lnSpc>
            </a:pPr>
            <a:r>
              <a:rPr lang="en-US" dirty="0" smtClean="0"/>
              <a:t>Obtain informed consent</a:t>
            </a:r>
          </a:p>
          <a:p>
            <a:pPr marL="0" indent="0">
              <a:buNone/>
            </a:pPr>
            <a:endParaRPr lang="en-US" dirty="0" smtClean="0"/>
          </a:p>
          <a:p>
            <a:pPr eaLnBrk="1" hangingPunct="1">
              <a:lnSpc>
                <a:spcPct val="90000"/>
              </a:lnSpc>
            </a:pPr>
            <a:r>
              <a:rPr lang="en-US" dirty="0" smtClean="0"/>
              <a:t>Respect the privacy of research subjects</a:t>
            </a:r>
          </a:p>
        </p:txBody>
      </p:sp>
    </p:spTree>
    <p:extLst>
      <p:ext uri="{BB962C8B-B14F-4D97-AF65-F5344CB8AC3E}">
        <p14:creationId xmlns:p14="http://schemas.microsoft.com/office/powerpoint/2010/main" val="2941274089"/>
      </p:ext>
    </p:extLst>
  </p:cSld>
  <p:clrMapOvr>
    <a:masterClrMapping/>
  </p:clrMapOvr>
  <p:transition advTm="96875"/>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defRPr/>
            </a:pPr>
            <a:r>
              <a:rPr lang="en-US" dirty="0" smtClean="0">
                <a:solidFill>
                  <a:schemeClr val="tx1"/>
                </a:solidFill>
              </a:rPr>
              <a:t>Beneficence</a:t>
            </a:r>
          </a:p>
        </p:txBody>
      </p:sp>
      <p:sp>
        <p:nvSpPr>
          <p:cNvPr id="17411" name="Rectangle 3"/>
          <p:cNvSpPr>
            <a:spLocks noGrp="1" noChangeArrowheads="1"/>
          </p:cNvSpPr>
          <p:nvPr>
            <p:ph idx="1"/>
          </p:nvPr>
        </p:nvSpPr>
        <p:spPr>
          <a:xfrm>
            <a:off x="2057400" y="1371601"/>
            <a:ext cx="8001000" cy="4816475"/>
          </a:xfrm>
        </p:spPr>
        <p:txBody>
          <a:bodyPr rtlCol="0">
            <a:noAutofit/>
          </a:bodyPr>
          <a:lstStyle/>
          <a:p>
            <a:pPr marL="0" indent="0">
              <a:spcBef>
                <a:spcPts val="0"/>
              </a:spcBef>
              <a:buNone/>
              <a:defRPr/>
            </a:pPr>
            <a:r>
              <a:rPr lang="en-US" dirty="0"/>
              <a:t> </a:t>
            </a:r>
          </a:p>
          <a:p>
            <a:pPr marL="0" indent="0">
              <a:spcBef>
                <a:spcPts val="0"/>
              </a:spcBef>
              <a:buNone/>
              <a:defRPr/>
            </a:pPr>
            <a:r>
              <a:rPr lang="en-US" dirty="0"/>
              <a:t>“In this document, beneficence is understood in a stronger sense, as an obligation. Two general rules have been formulated as complementary expressions of beneficent actions in this sense: (1) do not harm and (2) maximize possible benefits and minimize possible harms.”</a:t>
            </a:r>
          </a:p>
          <a:p>
            <a:pPr>
              <a:spcBef>
                <a:spcPts val="0"/>
              </a:spcBef>
              <a:defRPr/>
            </a:pPr>
            <a:r>
              <a:rPr lang="en-US" dirty="0"/>
              <a:t>Use </a:t>
            </a:r>
            <a:r>
              <a:rPr lang="en-US" dirty="0"/>
              <a:t>best possible research design</a:t>
            </a:r>
          </a:p>
          <a:p>
            <a:pPr>
              <a:spcBef>
                <a:spcPts val="0"/>
              </a:spcBef>
              <a:defRPr/>
            </a:pPr>
            <a:r>
              <a:rPr lang="en-US" dirty="0"/>
              <a:t>Make sure researchers are competent</a:t>
            </a:r>
          </a:p>
          <a:p>
            <a:pPr>
              <a:spcBef>
                <a:spcPts val="0"/>
              </a:spcBef>
              <a:defRPr/>
            </a:pPr>
            <a:r>
              <a:rPr lang="en-US" dirty="0"/>
              <a:t>Deny research without a favorable risk-benefit analysis</a:t>
            </a:r>
          </a:p>
        </p:txBody>
      </p:sp>
    </p:spTree>
    <p:extLst>
      <p:ext uri="{BB962C8B-B14F-4D97-AF65-F5344CB8AC3E}">
        <p14:creationId xmlns:p14="http://schemas.microsoft.com/office/powerpoint/2010/main" val="2919560063"/>
      </p:ext>
    </p:extLst>
  </p:cSld>
  <p:clrMapOvr>
    <a:masterClrMapping/>
  </p:clrMapOvr>
  <p:transition advTm="56603"/>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defRPr/>
            </a:pPr>
            <a:r>
              <a:rPr lang="en-US" dirty="0" smtClean="0">
                <a:solidFill>
                  <a:schemeClr val="tx1"/>
                </a:solidFill>
              </a:rPr>
              <a:t>Justice</a:t>
            </a:r>
          </a:p>
        </p:txBody>
      </p:sp>
      <p:sp>
        <p:nvSpPr>
          <p:cNvPr id="18435" name="Rectangle 3"/>
          <p:cNvSpPr>
            <a:spLocks noGrp="1" noChangeArrowheads="1"/>
          </p:cNvSpPr>
          <p:nvPr>
            <p:ph idx="1"/>
          </p:nvPr>
        </p:nvSpPr>
        <p:spPr>
          <a:xfrm>
            <a:off x="2209800" y="1295400"/>
            <a:ext cx="7772400" cy="4876800"/>
          </a:xfrm>
        </p:spPr>
        <p:txBody>
          <a:bodyPr rtlCol="0">
            <a:normAutofit lnSpcReduction="10000"/>
          </a:bodyPr>
          <a:lstStyle/>
          <a:p>
            <a:pPr>
              <a:lnSpc>
                <a:spcPct val="110000"/>
              </a:lnSpc>
              <a:spcBef>
                <a:spcPts val="0"/>
              </a:spcBef>
              <a:defRPr/>
            </a:pPr>
            <a:endParaRPr lang="en-US" dirty="0" smtClean="0"/>
          </a:p>
          <a:p>
            <a:pPr>
              <a:lnSpc>
                <a:spcPct val="110000"/>
              </a:lnSpc>
              <a:spcBef>
                <a:spcPts val="0"/>
              </a:spcBef>
              <a:defRPr/>
            </a:pPr>
            <a:r>
              <a:rPr lang="en-US" dirty="0" smtClean="0"/>
              <a:t>“Who ought to receive the benefits of research and bear its burdens? An injustice occurs when some benefit to which a person is entitled is denied without good reason or when some burden is imposed unduly.”</a:t>
            </a:r>
          </a:p>
          <a:p>
            <a:pPr lvl="1">
              <a:lnSpc>
                <a:spcPct val="110000"/>
              </a:lnSpc>
              <a:spcBef>
                <a:spcPts val="0"/>
              </a:spcBef>
              <a:defRPr/>
            </a:pPr>
            <a:r>
              <a:rPr lang="en-US" dirty="0" smtClean="0"/>
              <a:t>Treat </a:t>
            </a:r>
            <a:r>
              <a:rPr lang="en-US" dirty="0"/>
              <a:t>people fairly </a:t>
            </a:r>
          </a:p>
          <a:p>
            <a:pPr lvl="1">
              <a:lnSpc>
                <a:spcPct val="110000"/>
              </a:lnSpc>
              <a:spcBef>
                <a:spcPts val="0"/>
              </a:spcBef>
              <a:defRPr/>
            </a:pPr>
            <a:r>
              <a:rPr lang="en-US" dirty="0"/>
              <a:t>Design research so its burdens and benefits are shared </a:t>
            </a:r>
            <a:r>
              <a:rPr lang="en-US" dirty="0" smtClean="0"/>
              <a:t>equally</a:t>
            </a:r>
            <a:endParaRPr lang="en-US" dirty="0"/>
          </a:p>
          <a:p>
            <a:pPr lvl="1">
              <a:lnSpc>
                <a:spcPct val="110000"/>
              </a:lnSpc>
              <a:spcBef>
                <a:spcPts val="0"/>
              </a:spcBef>
              <a:defRPr/>
            </a:pPr>
            <a:r>
              <a:rPr lang="en-US" dirty="0"/>
              <a:t>Select subjects equitably</a:t>
            </a:r>
          </a:p>
          <a:p>
            <a:pPr lvl="1">
              <a:lnSpc>
                <a:spcPct val="110000"/>
              </a:lnSpc>
              <a:spcBef>
                <a:spcPts val="0"/>
              </a:spcBef>
              <a:defRPr/>
            </a:pPr>
            <a:r>
              <a:rPr lang="en-US" dirty="0"/>
              <a:t>Avoid </a:t>
            </a:r>
            <a:r>
              <a:rPr lang="en-US" dirty="0" smtClean="0"/>
              <a:t>exploitation </a:t>
            </a:r>
            <a:r>
              <a:rPr lang="en-US" dirty="0"/>
              <a:t>of vulnerable </a:t>
            </a:r>
            <a:r>
              <a:rPr lang="en-US" dirty="0" smtClean="0"/>
              <a:t>populations</a:t>
            </a:r>
            <a:endParaRPr lang="en-US" dirty="0"/>
          </a:p>
        </p:txBody>
      </p:sp>
    </p:spTree>
    <p:extLst>
      <p:ext uri="{BB962C8B-B14F-4D97-AF65-F5344CB8AC3E}">
        <p14:creationId xmlns:p14="http://schemas.microsoft.com/office/powerpoint/2010/main" val="1697271483"/>
      </p:ext>
    </p:extLst>
  </p:cSld>
  <p:clrMapOvr>
    <a:masterClrMapping/>
  </p:clrMapOvr>
  <p:transition advTm="53713"/>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981200" y="228600"/>
            <a:ext cx="8229600" cy="914400"/>
          </a:xfrm>
        </p:spPr>
        <p:txBody>
          <a:bodyPr/>
          <a:lstStyle/>
          <a:p>
            <a:pPr>
              <a:defRPr/>
            </a:pPr>
            <a:r>
              <a:rPr lang="en-US" dirty="0" smtClean="0">
                <a:solidFill>
                  <a:schemeClr val="tx1"/>
                </a:solidFill>
              </a:rPr>
              <a:t>Risks</a:t>
            </a:r>
          </a:p>
        </p:txBody>
      </p:sp>
      <p:sp>
        <p:nvSpPr>
          <p:cNvPr id="23555" name="Rectangle 3"/>
          <p:cNvSpPr>
            <a:spLocks noGrp="1" noChangeArrowheads="1"/>
          </p:cNvSpPr>
          <p:nvPr>
            <p:ph idx="1"/>
          </p:nvPr>
        </p:nvSpPr>
        <p:spPr>
          <a:xfrm>
            <a:off x="1981200" y="1341438"/>
            <a:ext cx="8229600" cy="4678363"/>
          </a:xfrm>
        </p:spPr>
        <p:txBody>
          <a:bodyPr/>
          <a:lstStyle/>
          <a:p>
            <a:pPr eaLnBrk="1" hangingPunct="1"/>
            <a:endParaRPr lang="en-US" dirty="0" smtClean="0"/>
          </a:p>
          <a:p>
            <a:pPr eaLnBrk="1" hangingPunct="1"/>
            <a:r>
              <a:rPr lang="en-US" dirty="0" smtClean="0"/>
              <a:t>What is risk?</a:t>
            </a:r>
          </a:p>
          <a:p>
            <a:pPr lvl="1" eaLnBrk="1" hangingPunct="1"/>
            <a:r>
              <a:rPr lang="en-US" dirty="0" smtClean="0"/>
              <a:t>IRB defines risk as the probability and magnitude of a harm (or injury) or discomfort</a:t>
            </a:r>
          </a:p>
          <a:p>
            <a:pPr lvl="1" eaLnBrk="1" hangingPunct="1"/>
            <a:r>
              <a:rPr lang="en-US" dirty="0" smtClean="0"/>
              <a:t>Specifically, reasonably </a:t>
            </a:r>
            <a:r>
              <a:rPr lang="en-US" dirty="0"/>
              <a:t>f</a:t>
            </a:r>
            <a:r>
              <a:rPr lang="en-US" dirty="0" smtClean="0"/>
              <a:t>oreseeable risks or discomforts to the subject</a:t>
            </a:r>
          </a:p>
          <a:p>
            <a:pPr lvl="2" eaLnBrk="1" hangingPunct="1"/>
            <a:r>
              <a:rPr lang="en-US" dirty="0" smtClean="0"/>
              <a:t>What becomes of those harms or untoward outcomes that were not reasonably foreseeable?</a:t>
            </a:r>
          </a:p>
          <a:p>
            <a:pPr lvl="2" eaLnBrk="1" hangingPunct="1"/>
            <a:r>
              <a:rPr lang="en-US" dirty="0" smtClean="0"/>
              <a:t>What happens if those harms or untoward outcomes, or even the foreseeable risks, are of such a degree…</a:t>
            </a:r>
          </a:p>
          <a:p>
            <a:pPr eaLnBrk="1" hangingPunct="1"/>
            <a:endParaRPr lang="en-US" sz="3600" dirty="0"/>
          </a:p>
        </p:txBody>
      </p:sp>
    </p:spTree>
    <p:extLst>
      <p:ext uri="{BB962C8B-B14F-4D97-AF65-F5344CB8AC3E}">
        <p14:creationId xmlns:p14="http://schemas.microsoft.com/office/powerpoint/2010/main" val="1987008178"/>
      </p:ext>
    </p:extLst>
  </p:cSld>
  <p:clrMapOvr>
    <a:masterClrMapping/>
  </p:clrMapOvr>
  <p:transition advTm="99583"/>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a:defRPr/>
            </a:pPr>
            <a:r>
              <a:rPr lang="en-US" dirty="0">
                <a:solidFill>
                  <a:schemeClr val="tx1"/>
                </a:solidFill>
              </a:rPr>
              <a:t>Risks</a:t>
            </a:r>
          </a:p>
        </p:txBody>
      </p:sp>
      <p:sp>
        <p:nvSpPr>
          <p:cNvPr id="24579" name="Rectangle 3"/>
          <p:cNvSpPr>
            <a:spLocks noGrp="1" noChangeArrowheads="1"/>
          </p:cNvSpPr>
          <p:nvPr>
            <p:ph idx="1"/>
          </p:nvPr>
        </p:nvSpPr>
        <p:spPr>
          <a:xfrm>
            <a:off x="1981200" y="1371600"/>
            <a:ext cx="8229600" cy="4343400"/>
          </a:xfrm>
        </p:spPr>
        <p:txBody>
          <a:bodyPr/>
          <a:lstStyle/>
          <a:p>
            <a:pPr eaLnBrk="1" hangingPunct="1"/>
            <a:endParaRPr lang="en-US" dirty="0"/>
          </a:p>
          <a:p>
            <a:pPr eaLnBrk="1" hangingPunct="1"/>
            <a:r>
              <a:rPr lang="en-US" dirty="0"/>
              <a:t>What is risk by regulation?</a:t>
            </a:r>
          </a:p>
          <a:p>
            <a:pPr lvl="1" eaLnBrk="1" hangingPunct="1"/>
            <a:r>
              <a:rPr lang="en-US" dirty="0" smtClean="0"/>
              <a:t>§46.103(b) (5) introduces the term “unanticipated problems involving risks to subjects or others” but does not define it</a:t>
            </a:r>
          </a:p>
          <a:p>
            <a:pPr lvl="1" eaLnBrk="1" hangingPunct="1"/>
            <a:r>
              <a:rPr lang="en-US" dirty="0" smtClean="0"/>
              <a:t>§46.109(e) in the description of continuing review uses the term “intervals appropriate to the degree of risk”, but does not define it</a:t>
            </a:r>
          </a:p>
          <a:p>
            <a:pPr eaLnBrk="1" hangingPunct="1"/>
            <a:endParaRPr lang="en-US" sz="3600" dirty="0"/>
          </a:p>
        </p:txBody>
      </p:sp>
      <p:sp>
        <p:nvSpPr>
          <p:cNvPr id="24581" name="Footer Placeholder 2"/>
          <p:cNvSpPr txBox="1">
            <a:spLocks/>
          </p:cNvSpPr>
          <p:nvPr/>
        </p:nvSpPr>
        <p:spPr bwMode="auto">
          <a:xfrm>
            <a:off x="3962400" y="5029200"/>
            <a:ext cx="54054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bIns="0" anchor="b"/>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1200" dirty="0">
                <a:solidFill>
                  <a:srgbClr val="3F3F3F"/>
                </a:solidFill>
              </a:rPr>
              <a:t> </a:t>
            </a:r>
            <a:endParaRPr lang="en-US" sz="1200" dirty="0">
              <a:solidFill>
                <a:srgbClr val="3F3F3F"/>
              </a:solidFill>
            </a:endParaRPr>
          </a:p>
        </p:txBody>
      </p:sp>
    </p:spTree>
    <p:extLst>
      <p:ext uri="{BB962C8B-B14F-4D97-AF65-F5344CB8AC3E}">
        <p14:creationId xmlns:p14="http://schemas.microsoft.com/office/powerpoint/2010/main" val="133973880"/>
      </p:ext>
    </p:extLst>
  </p:cSld>
  <p:clrMapOvr>
    <a:masterClrMapping/>
  </p:clrMapOvr>
  <p:transition advTm="45377"/>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defRPr/>
            </a:pPr>
            <a:r>
              <a:rPr lang="en-US" dirty="0" smtClean="0">
                <a:solidFill>
                  <a:schemeClr val="tx1"/>
                </a:solidFill>
              </a:rPr>
              <a:t>Benefits</a:t>
            </a:r>
          </a:p>
        </p:txBody>
      </p:sp>
      <p:sp>
        <p:nvSpPr>
          <p:cNvPr id="25603" name="Rectangle 3"/>
          <p:cNvSpPr>
            <a:spLocks noGrp="1" noChangeArrowheads="1"/>
          </p:cNvSpPr>
          <p:nvPr>
            <p:ph idx="1"/>
          </p:nvPr>
        </p:nvSpPr>
        <p:spPr>
          <a:xfrm>
            <a:off x="2057401" y="1371601"/>
            <a:ext cx="8183563" cy="4187825"/>
          </a:xfrm>
        </p:spPr>
        <p:txBody>
          <a:bodyPr/>
          <a:lstStyle/>
          <a:p>
            <a:pPr eaLnBrk="1" hangingPunct="1">
              <a:buFont typeface="Arial" panose="020B0604020202020204" pitchFamily="34" charset="0"/>
              <a:buChar char="•"/>
            </a:pPr>
            <a:endParaRPr lang="en-US" dirty="0" smtClean="0"/>
          </a:p>
          <a:p>
            <a:pPr eaLnBrk="1" hangingPunct="1">
              <a:buFont typeface="Arial" panose="020B0604020202020204" pitchFamily="34" charset="0"/>
              <a:buChar char="•"/>
            </a:pPr>
            <a:r>
              <a:rPr lang="en-US" dirty="0" smtClean="0"/>
              <a:t>What is a benefit?</a:t>
            </a:r>
          </a:p>
          <a:p>
            <a:pPr lvl="1">
              <a:buFont typeface="Verdana" panose="020B0604030504040204" pitchFamily="34" charset="0"/>
              <a:buChar char="─"/>
            </a:pPr>
            <a:r>
              <a:rPr lang="en-US" dirty="0" smtClean="0"/>
              <a:t>IRBs consider potential benefits as accruing to participants or </a:t>
            </a:r>
            <a:r>
              <a:rPr lang="en-US" dirty="0"/>
              <a:t>s</a:t>
            </a:r>
            <a:r>
              <a:rPr lang="en-US" dirty="0" smtClean="0"/>
              <a:t>ociety</a:t>
            </a:r>
          </a:p>
          <a:p>
            <a:pPr marL="690563" lvl="1" indent="-342900">
              <a:buFont typeface="Verdana" panose="020B0604030504040204" pitchFamily="34" charset="0"/>
              <a:buChar char="─"/>
            </a:pPr>
            <a:r>
              <a:rPr lang="en-US" dirty="0" smtClean="0"/>
              <a:t>IRBs should consider only those risks and benefits that may result from the research (as distinguished from risks and benefits of therapies that subjects would receive if not participating in the research)</a:t>
            </a:r>
          </a:p>
        </p:txBody>
      </p:sp>
    </p:spTree>
    <p:extLst>
      <p:ext uri="{BB962C8B-B14F-4D97-AF65-F5344CB8AC3E}">
        <p14:creationId xmlns:p14="http://schemas.microsoft.com/office/powerpoint/2010/main" val="346655504"/>
      </p:ext>
    </p:extLst>
  </p:cSld>
  <p:clrMapOvr>
    <a:masterClrMapping/>
  </p:clrMapOvr>
  <p:transition advTm="46797"/>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981200" y="76200"/>
            <a:ext cx="8229600" cy="838200"/>
          </a:xfrm>
        </p:spPr>
        <p:txBody>
          <a:bodyPr/>
          <a:lstStyle/>
          <a:p>
            <a:pPr>
              <a:defRPr/>
            </a:pPr>
            <a:r>
              <a:rPr lang="en-US" dirty="0" smtClean="0">
                <a:solidFill>
                  <a:schemeClr val="tx1"/>
                </a:solidFill>
              </a:rPr>
              <a:t>Benefits to Participant</a:t>
            </a:r>
            <a:endParaRPr lang="en-US" dirty="0">
              <a:solidFill>
                <a:schemeClr val="tx1"/>
              </a:solidFill>
            </a:endParaRPr>
          </a:p>
        </p:txBody>
      </p:sp>
      <p:sp>
        <p:nvSpPr>
          <p:cNvPr id="15362" name="Rectangle 3"/>
          <p:cNvSpPr>
            <a:spLocks noGrp="1" noChangeArrowheads="1"/>
          </p:cNvSpPr>
          <p:nvPr>
            <p:ph idx="1"/>
          </p:nvPr>
        </p:nvSpPr>
        <p:spPr>
          <a:xfrm>
            <a:off x="1981200" y="1143000"/>
            <a:ext cx="8229600" cy="4572000"/>
          </a:xfrm>
        </p:spPr>
        <p:txBody>
          <a:bodyPr rtlCol="0">
            <a:noAutofit/>
          </a:bodyPr>
          <a:lstStyle/>
          <a:p>
            <a:pPr marL="690372" indent="-571500">
              <a:spcBef>
                <a:spcPts val="0"/>
              </a:spcBef>
              <a:defRPr/>
            </a:pPr>
            <a:endParaRPr lang="en-US" dirty="0" smtClean="0"/>
          </a:p>
          <a:p>
            <a:pPr marL="690372" indent="-571500">
              <a:spcBef>
                <a:spcPts val="0"/>
              </a:spcBef>
              <a:defRPr/>
            </a:pPr>
            <a:r>
              <a:rPr lang="en-US" dirty="0" smtClean="0"/>
              <a:t>In broad terms </a:t>
            </a:r>
            <a:r>
              <a:rPr lang="en-US" u="sng" dirty="0" smtClean="0"/>
              <a:t>reasonably expected from research</a:t>
            </a:r>
            <a:r>
              <a:rPr lang="en-US" dirty="0" smtClean="0"/>
              <a:t>:</a:t>
            </a:r>
          </a:p>
          <a:p>
            <a:pPr lvl="1">
              <a:defRPr/>
            </a:pPr>
            <a:r>
              <a:rPr lang="en-US" b="1" dirty="0" smtClean="0"/>
              <a:t>Direct</a:t>
            </a:r>
            <a:r>
              <a:rPr lang="en-US" dirty="0" smtClean="0"/>
              <a:t> result of participation</a:t>
            </a:r>
          </a:p>
          <a:p>
            <a:pPr lvl="2">
              <a:defRPr/>
            </a:pPr>
            <a:r>
              <a:rPr dirty="0" smtClean="0"/>
              <a:t>Expected </a:t>
            </a:r>
            <a:r>
              <a:rPr dirty="0"/>
              <a:t>potential </a:t>
            </a:r>
            <a:r>
              <a:rPr dirty="0" smtClean="0"/>
              <a:t>benefits</a:t>
            </a:r>
            <a:endParaRPr lang="en-US" dirty="0" smtClean="0"/>
          </a:p>
          <a:p>
            <a:pPr lvl="3">
              <a:defRPr/>
            </a:pPr>
            <a:r>
              <a:rPr lang="en-US" dirty="0" smtClean="0"/>
              <a:t>Direct benefit</a:t>
            </a:r>
          </a:p>
          <a:p>
            <a:pPr lvl="3">
              <a:defRPr/>
            </a:pPr>
            <a:r>
              <a:rPr lang="en-US" dirty="0" smtClean="0"/>
              <a:t>Secondary benefit</a:t>
            </a:r>
          </a:p>
          <a:p>
            <a:pPr lvl="3">
              <a:defRPr/>
            </a:pPr>
            <a:r>
              <a:rPr lang="en-US" dirty="0" smtClean="0"/>
              <a:t>Monitoring benefit</a:t>
            </a:r>
          </a:p>
          <a:p>
            <a:pPr lvl="2">
              <a:defRPr/>
            </a:pPr>
            <a:r>
              <a:rPr lang="en-US" dirty="0"/>
              <a:t>S</a:t>
            </a:r>
            <a:r>
              <a:rPr lang="en-US" dirty="0" smtClean="0"/>
              <a:t>tandard-of-care</a:t>
            </a:r>
            <a:endParaRPr lang="en-US" dirty="0"/>
          </a:p>
          <a:p>
            <a:pPr lvl="2">
              <a:defRPr/>
            </a:pPr>
            <a:r>
              <a:rPr lang="en-US" dirty="0" smtClean="0"/>
              <a:t>Experimental</a:t>
            </a:r>
            <a:endParaRPr lang="en-US" dirty="0"/>
          </a:p>
          <a:p>
            <a:pPr lvl="2">
              <a:defRPr/>
            </a:pPr>
            <a:r>
              <a:rPr lang="en-US" dirty="0" smtClean="0"/>
              <a:t>Unanticipated benefits</a:t>
            </a:r>
          </a:p>
          <a:p>
            <a:pPr lvl="3">
              <a:defRPr/>
            </a:pPr>
            <a:r>
              <a:rPr lang="en-US" dirty="0" smtClean="0"/>
              <a:t>Unexpected outcomes of planned procedures</a:t>
            </a:r>
          </a:p>
        </p:txBody>
      </p:sp>
    </p:spTree>
    <p:extLst>
      <p:ext uri="{BB962C8B-B14F-4D97-AF65-F5344CB8AC3E}">
        <p14:creationId xmlns:p14="http://schemas.microsoft.com/office/powerpoint/2010/main" val="1694986488"/>
      </p:ext>
    </p:extLst>
  </p:cSld>
  <p:clrMapOvr>
    <a:masterClrMapping/>
  </p:clrMapOvr>
  <p:transition advTm="142463"/>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defRPr/>
            </a:pPr>
            <a:r>
              <a:rPr lang="en-US" dirty="0" smtClean="0">
                <a:solidFill>
                  <a:schemeClr val="tx1"/>
                </a:solidFill>
              </a:rPr>
              <a:t>Benefits to Participant</a:t>
            </a:r>
            <a:endParaRPr lang="en-US" dirty="0">
              <a:solidFill>
                <a:schemeClr val="tx1"/>
              </a:solidFill>
            </a:endParaRPr>
          </a:p>
        </p:txBody>
      </p:sp>
      <p:sp>
        <p:nvSpPr>
          <p:cNvPr id="15362" name="Rectangle 3"/>
          <p:cNvSpPr>
            <a:spLocks noGrp="1" noChangeArrowheads="1"/>
          </p:cNvSpPr>
          <p:nvPr>
            <p:ph idx="1"/>
          </p:nvPr>
        </p:nvSpPr>
        <p:spPr/>
        <p:txBody>
          <a:bodyPr rtlCol="0">
            <a:noAutofit/>
          </a:bodyPr>
          <a:lstStyle/>
          <a:p>
            <a:pPr marL="690372" indent="-571500">
              <a:spcBef>
                <a:spcPts val="0"/>
              </a:spcBef>
              <a:defRPr/>
            </a:pPr>
            <a:endParaRPr lang="en-US" dirty="0" smtClean="0"/>
          </a:p>
          <a:p>
            <a:pPr marL="690372" indent="-571500">
              <a:spcBef>
                <a:spcPts val="0"/>
              </a:spcBef>
              <a:defRPr/>
            </a:pPr>
            <a:r>
              <a:rPr lang="en-US" dirty="0" smtClean="0"/>
              <a:t>In broad terms </a:t>
            </a:r>
            <a:r>
              <a:rPr lang="en-US" u="sng" dirty="0" smtClean="0"/>
              <a:t>reasonably expected from research</a:t>
            </a:r>
            <a:r>
              <a:rPr lang="en-US" dirty="0" smtClean="0"/>
              <a:t>:</a:t>
            </a:r>
          </a:p>
          <a:p>
            <a:pPr lvl="1">
              <a:defRPr/>
            </a:pPr>
            <a:r>
              <a:rPr lang="en-US" b="1" dirty="0" smtClean="0"/>
              <a:t>Indirect</a:t>
            </a:r>
            <a:r>
              <a:rPr lang="en-US" dirty="0" smtClean="0"/>
              <a:t> result of participation (social contact, sharing, personal satisfaction)</a:t>
            </a:r>
          </a:p>
          <a:p>
            <a:pPr marL="996696" lvl="2">
              <a:buClr>
                <a:schemeClr val="accent3"/>
              </a:buClr>
              <a:buFont typeface="Arial"/>
              <a:buChar char="▪"/>
              <a:defRPr/>
            </a:pPr>
            <a:endParaRPr lang="en-US" dirty="0" smtClean="0"/>
          </a:p>
          <a:p>
            <a:pPr marL="438912" indent="-320040">
              <a:spcBef>
                <a:spcPts val="0"/>
              </a:spcBef>
              <a:buFont typeface="Wingdings 2"/>
              <a:buChar char=""/>
              <a:defRPr/>
            </a:pPr>
            <a:endParaRPr lang="en-US" dirty="0" smtClean="0"/>
          </a:p>
        </p:txBody>
      </p:sp>
    </p:spTree>
    <p:extLst>
      <p:ext uri="{BB962C8B-B14F-4D97-AF65-F5344CB8AC3E}">
        <p14:creationId xmlns:p14="http://schemas.microsoft.com/office/powerpoint/2010/main" val="1398461597"/>
      </p:ext>
    </p:extLst>
  </p:cSld>
  <p:clrMapOvr>
    <a:masterClrMapping/>
  </p:clrMapOvr>
  <p:transition advTm="142463"/>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defRPr/>
            </a:pPr>
            <a:r>
              <a:rPr lang="en-US" dirty="0" smtClean="0">
                <a:solidFill>
                  <a:schemeClr val="tx1"/>
                </a:solidFill>
              </a:rPr>
              <a:t>Benefits to Society</a:t>
            </a:r>
            <a:endParaRPr lang="en-US" sz="3200" dirty="0"/>
          </a:p>
        </p:txBody>
      </p:sp>
      <p:sp>
        <p:nvSpPr>
          <p:cNvPr id="21507" name="Rectangle 3"/>
          <p:cNvSpPr>
            <a:spLocks noGrp="1" noChangeArrowheads="1"/>
          </p:cNvSpPr>
          <p:nvPr>
            <p:ph idx="1"/>
          </p:nvPr>
        </p:nvSpPr>
        <p:spPr>
          <a:xfrm>
            <a:off x="1981200" y="1371600"/>
            <a:ext cx="8229600" cy="4343400"/>
          </a:xfrm>
        </p:spPr>
        <p:txBody>
          <a:bodyPr rtlCol="0">
            <a:normAutofit/>
          </a:bodyPr>
          <a:lstStyle/>
          <a:p>
            <a:pPr marL="566928" indent="-457200">
              <a:spcBef>
                <a:spcPts val="0"/>
              </a:spcBef>
              <a:defRPr/>
            </a:pPr>
            <a:r>
              <a:rPr lang="en-US" dirty="0" smtClean="0"/>
              <a:t>Societal benefit</a:t>
            </a:r>
          </a:p>
          <a:p>
            <a:pPr marL="966978" lvl="1" indent="-457200">
              <a:spcBef>
                <a:spcPts val="0"/>
              </a:spcBef>
              <a:defRPr/>
            </a:pPr>
            <a:r>
              <a:rPr lang="en-US" dirty="0" smtClean="0"/>
              <a:t>Generalizable beyond the general area or characteristics of the sample</a:t>
            </a:r>
          </a:p>
          <a:p>
            <a:pPr marL="566928" indent="-457200">
              <a:spcBef>
                <a:spcPts val="0"/>
              </a:spcBef>
              <a:defRPr/>
            </a:pPr>
            <a:endParaRPr lang="en-US" b="1" dirty="0" smtClean="0"/>
          </a:p>
          <a:p>
            <a:pPr marL="566928" indent="-457200">
              <a:spcBef>
                <a:spcPts val="0"/>
              </a:spcBef>
              <a:defRPr/>
            </a:pPr>
            <a:r>
              <a:rPr lang="en-US" dirty="0" smtClean="0"/>
              <a:t>Others</a:t>
            </a:r>
          </a:p>
          <a:p>
            <a:pPr marL="966978" lvl="1" indent="-457200">
              <a:spcBef>
                <a:spcPts val="0"/>
              </a:spcBef>
              <a:defRPr/>
            </a:pPr>
            <a:r>
              <a:rPr lang="en-US" dirty="0" smtClean="0"/>
              <a:t>Social groups</a:t>
            </a:r>
          </a:p>
          <a:p>
            <a:pPr marL="966978" lvl="1" indent="-457200">
              <a:spcBef>
                <a:spcPts val="0"/>
              </a:spcBef>
              <a:defRPr/>
            </a:pPr>
            <a:r>
              <a:rPr lang="en-US" dirty="0" smtClean="0"/>
              <a:t>Communities</a:t>
            </a:r>
          </a:p>
          <a:p>
            <a:pPr marL="859536" lvl="2">
              <a:buClr>
                <a:schemeClr val="accent3"/>
              </a:buClr>
              <a:buFont typeface="Wingdings 2"/>
              <a:buChar char=""/>
              <a:defRPr/>
            </a:pPr>
            <a:endParaRPr lang="en-US" sz="1600" dirty="0"/>
          </a:p>
          <a:p>
            <a:pPr marL="365760" indent="-256032">
              <a:spcBef>
                <a:spcPts val="0"/>
              </a:spcBef>
              <a:buFont typeface="Wingdings 3"/>
              <a:buChar char=""/>
              <a:defRPr/>
            </a:pPr>
            <a:endParaRPr lang="en-US" dirty="0"/>
          </a:p>
        </p:txBody>
      </p:sp>
    </p:spTree>
    <p:extLst>
      <p:ext uri="{BB962C8B-B14F-4D97-AF65-F5344CB8AC3E}">
        <p14:creationId xmlns:p14="http://schemas.microsoft.com/office/powerpoint/2010/main" val="1183524097"/>
      </p:ext>
    </p:extLst>
  </p:cSld>
  <p:clrMapOvr>
    <a:masterClrMapping/>
  </p:clrMapOvr>
  <p:transition advTm="24335"/>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a:bodyPr>
          <a:lstStyle/>
          <a:p>
            <a:pPr>
              <a:defRPr/>
            </a:pPr>
            <a:r>
              <a:rPr lang="en-US" dirty="0" smtClean="0">
                <a:solidFill>
                  <a:schemeClr val="tx1"/>
                </a:solidFill>
              </a:rPr>
              <a:t>Benefits IRBs Do Not Consider</a:t>
            </a:r>
            <a:endParaRPr lang="en-US" sz="3200" dirty="0"/>
          </a:p>
        </p:txBody>
      </p:sp>
      <p:sp>
        <p:nvSpPr>
          <p:cNvPr id="21507" name="Rectangle 3"/>
          <p:cNvSpPr>
            <a:spLocks noGrp="1" noChangeArrowheads="1"/>
          </p:cNvSpPr>
          <p:nvPr>
            <p:ph idx="1"/>
          </p:nvPr>
        </p:nvSpPr>
        <p:spPr/>
        <p:txBody>
          <a:bodyPr rtlCol="0">
            <a:normAutofit/>
          </a:bodyPr>
          <a:lstStyle/>
          <a:p>
            <a:pPr marL="342900" lvl="1" indent="-342900">
              <a:spcBef>
                <a:spcPts val="324"/>
              </a:spcBef>
              <a:buFontTx/>
              <a:buChar char="•"/>
              <a:defRPr/>
            </a:pPr>
            <a:endParaRPr lang="en-US" dirty="0" smtClean="0"/>
          </a:p>
          <a:p>
            <a:pPr marL="342900" lvl="1" indent="-342900">
              <a:spcBef>
                <a:spcPts val="324"/>
              </a:spcBef>
              <a:buFontTx/>
              <a:buChar char="•"/>
              <a:defRPr/>
            </a:pPr>
            <a:r>
              <a:rPr lang="en-US" dirty="0" smtClean="0"/>
              <a:t>Generally, IRBs don’t consider indirect, unanticipated, or economic benefit, or benefit to others (such as to a local social group)</a:t>
            </a:r>
          </a:p>
          <a:p>
            <a:pPr marL="342900" lvl="1" indent="-342900">
              <a:spcBef>
                <a:spcPts val="324"/>
              </a:spcBef>
              <a:buFontTx/>
              <a:buChar char="•"/>
              <a:defRPr/>
            </a:pPr>
            <a:endParaRPr lang="en-US" dirty="0" smtClean="0"/>
          </a:p>
          <a:p>
            <a:pPr marL="342900" lvl="1" indent="-342900">
              <a:spcBef>
                <a:spcPts val="324"/>
              </a:spcBef>
              <a:buFontTx/>
              <a:buChar char="•"/>
              <a:defRPr/>
            </a:pPr>
            <a:r>
              <a:rPr lang="en-US" dirty="0" smtClean="0"/>
              <a:t>Remember, societal benefits are OK </a:t>
            </a:r>
            <a:endParaRPr lang="en-US" dirty="0"/>
          </a:p>
          <a:p>
            <a:pPr marL="742950" lvl="2" indent="-342900">
              <a:spcBef>
                <a:spcPts val="324"/>
              </a:spcBef>
              <a:defRPr/>
            </a:pPr>
            <a:r>
              <a:rPr lang="en-US" dirty="0" smtClean="0"/>
              <a:t>PIs should still design research to increase indirect benefits, if possible, but they can’t do much to increase unanticipated benefits</a:t>
            </a:r>
          </a:p>
          <a:p>
            <a:pPr marL="342900" lvl="1" indent="-342900">
              <a:spcBef>
                <a:spcPts val="324"/>
              </a:spcBef>
              <a:buFontTx/>
              <a:buChar char="•"/>
              <a:defRPr/>
            </a:pPr>
            <a:endParaRPr lang="en-US" dirty="0"/>
          </a:p>
        </p:txBody>
      </p:sp>
    </p:spTree>
    <p:extLst>
      <p:ext uri="{BB962C8B-B14F-4D97-AF65-F5344CB8AC3E}">
        <p14:creationId xmlns:p14="http://schemas.microsoft.com/office/powerpoint/2010/main" val="3279558075"/>
      </p:ext>
    </p:extLst>
  </p:cSld>
  <p:clrMapOvr>
    <a:masterClrMapping/>
  </p:clrMapOvr>
  <p:transition advTm="36185"/>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defRPr/>
            </a:pPr>
            <a:r>
              <a:rPr lang="en-US" dirty="0">
                <a:solidFill>
                  <a:schemeClr val="tx1"/>
                </a:solidFill>
              </a:rPr>
              <a:t>Benefits</a:t>
            </a:r>
          </a:p>
        </p:txBody>
      </p:sp>
      <p:sp>
        <p:nvSpPr>
          <p:cNvPr id="29699" name="Rectangle 3"/>
          <p:cNvSpPr>
            <a:spLocks noGrp="1" noChangeArrowheads="1"/>
          </p:cNvSpPr>
          <p:nvPr>
            <p:ph idx="1"/>
          </p:nvPr>
        </p:nvSpPr>
        <p:spPr/>
        <p:txBody>
          <a:bodyPr/>
          <a:lstStyle/>
          <a:p>
            <a:pPr eaLnBrk="1" hangingPunct="1"/>
            <a:endParaRPr lang="en-US" dirty="0" smtClean="0"/>
          </a:p>
          <a:p>
            <a:pPr eaLnBrk="1" hangingPunct="1"/>
            <a:r>
              <a:rPr lang="en-US" dirty="0" smtClean="0"/>
              <a:t>Federal regulations express it this way</a:t>
            </a:r>
          </a:p>
          <a:p>
            <a:pPr lvl="1" eaLnBrk="1" hangingPunct="1"/>
            <a:r>
              <a:rPr lang="en-US" dirty="0" smtClean="0"/>
              <a:t>IRBs should not consider possible long-range effects of applying knowledge gained (i.e., possible effects of research on public policy) as among those research risks that fall within the purview of their responsibilities</a:t>
            </a:r>
          </a:p>
          <a:p>
            <a:pPr eaLnBrk="1" hangingPunct="1"/>
            <a:endParaRPr lang="en-US" dirty="0"/>
          </a:p>
        </p:txBody>
      </p:sp>
    </p:spTree>
    <p:extLst>
      <p:ext uri="{BB962C8B-B14F-4D97-AF65-F5344CB8AC3E}">
        <p14:creationId xmlns:p14="http://schemas.microsoft.com/office/powerpoint/2010/main" val="3768629341"/>
      </p:ext>
    </p:extLst>
  </p:cSld>
  <p:clrMapOvr>
    <a:masterClrMapping/>
  </p:clrMapOvr>
  <p:transition advTm="44662"/>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Closing</a:t>
            </a:r>
            <a:endParaRPr lang="en-US" dirty="0"/>
          </a:p>
        </p:txBody>
      </p:sp>
      <p:sp>
        <p:nvSpPr>
          <p:cNvPr id="3" name="Content Placeholder 2"/>
          <p:cNvSpPr>
            <a:spLocks noGrp="1"/>
          </p:cNvSpPr>
          <p:nvPr>
            <p:ph idx="1"/>
          </p:nvPr>
        </p:nvSpPr>
        <p:spPr>
          <a:xfrm>
            <a:off x="1981200" y="1371600"/>
            <a:ext cx="8229600" cy="4343400"/>
          </a:xfrm>
        </p:spPr>
        <p:txBody>
          <a:bodyPr>
            <a:normAutofit lnSpcReduction="10000"/>
          </a:bodyPr>
          <a:lstStyle/>
          <a:p>
            <a:r>
              <a:rPr lang="en-US" dirty="0" smtClean="0"/>
              <a:t>Know the rules</a:t>
            </a:r>
          </a:p>
          <a:p>
            <a:pPr lvl="1"/>
            <a:r>
              <a:rPr lang="en-US" dirty="0" smtClean="0"/>
              <a:t>Ignorance is not acceptable</a:t>
            </a:r>
          </a:p>
          <a:p>
            <a:pPr lvl="1"/>
            <a:r>
              <a:rPr lang="en-US" dirty="0" smtClean="0"/>
              <a:t>Ask, investigate, find out</a:t>
            </a:r>
          </a:p>
          <a:p>
            <a:endParaRPr lang="en-US" sz="2000" dirty="0"/>
          </a:p>
          <a:p>
            <a:r>
              <a:rPr lang="en-US" dirty="0" smtClean="0"/>
              <a:t>Follow the rules</a:t>
            </a:r>
          </a:p>
          <a:p>
            <a:pPr lvl="1"/>
            <a:r>
              <a:rPr lang="en-US" dirty="0" smtClean="0"/>
              <a:t>Violations can be severe</a:t>
            </a:r>
          </a:p>
          <a:p>
            <a:endParaRPr lang="en-US" sz="2000" dirty="0"/>
          </a:p>
          <a:p>
            <a:r>
              <a:rPr lang="en-US" dirty="0" smtClean="0"/>
              <a:t>Human subjects first</a:t>
            </a:r>
          </a:p>
          <a:p>
            <a:endParaRPr lang="en-US" sz="2000" dirty="0"/>
          </a:p>
          <a:p>
            <a:r>
              <a:rPr lang="en-US" dirty="0" smtClean="0"/>
              <a:t>Know what you have to do before you begin</a:t>
            </a:r>
          </a:p>
        </p:txBody>
      </p:sp>
    </p:spTree>
    <p:extLst>
      <p:ext uri="{BB962C8B-B14F-4D97-AF65-F5344CB8AC3E}">
        <p14:creationId xmlns:p14="http://schemas.microsoft.com/office/powerpoint/2010/main" val="402634068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707554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2802</Words>
  <Application>Microsoft Office PowerPoint</Application>
  <PresentationFormat>Widescreen</PresentationFormat>
  <Paragraphs>461</Paragraphs>
  <Slides>65</Slides>
  <Notes>37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65</vt:i4>
      </vt:variant>
    </vt:vector>
  </HeadingPairs>
  <TitlesOfParts>
    <vt:vector size="75" baseType="lpstr">
      <vt:lpstr>Arial</vt:lpstr>
      <vt:lpstr>Avenir LT Std 45 Book</vt:lpstr>
      <vt:lpstr>Calibri</vt:lpstr>
      <vt:lpstr>Calibri Light</vt:lpstr>
      <vt:lpstr>Times New Roman</vt:lpstr>
      <vt:lpstr>Verdana</vt:lpstr>
      <vt:lpstr>Wingdings</vt:lpstr>
      <vt:lpstr>Wingdings 2</vt:lpstr>
      <vt:lpstr>Wingdings 3</vt:lpstr>
      <vt:lpstr>Office Theme</vt:lpstr>
      <vt:lpstr>Ethics and Research</vt:lpstr>
      <vt:lpstr>Institutional Review Board</vt:lpstr>
      <vt:lpstr>What research must be reviewed?</vt:lpstr>
      <vt:lpstr>Conditions for approval</vt:lpstr>
      <vt:lpstr>Composition of the IRB</vt:lpstr>
      <vt:lpstr>Components of the IRB Proposal</vt:lpstr>
      <vt:lpstr>Informed Consent</vt:lpstr>
      <vt:lpstr>Ethical Issues</vt:lpstr>
      <vt:lpstr>The AARC Code of Ethics</vt:lpstr>
      <vt:lpstr>AARC Code of Ethics</vt:lpstr>
      <vt:lpstr>AARC Code of Ethics</vt:lpstr>
      <vt:lpstr>Regulatory Protection of Human Subjects in Research</vt:lpstr>
      <vt:lpstr>Protection of Human Subjects</vt:lpstr>
      <vt:lpstr>Institutional Review Board</vt:lpstr>
      <vt:lpstr>Important Points</vt:lpstr>
      <vt:lpstr>Overview</vt:lpstr>
      <vt:lpstr>What Needs IRB Approval?</vt:lpstr>
      <vt:lpstr>DHHS Definition of Human Research</vt:lpstr>
      <vt:lpstr>DHHS</vt:lpstr>
      <vt:lpstr>DHHS</vt:lpstr>
      <vt:lpstr>DHHS</vt:lpstr>
      <vt:lpstr>FDA Definition of Human Research  </vt:lpstr>
      <vt:lpstr>FDA Definition of Human Research  </vt:lpstr>
      <vt:lpstr>FDA Definition of Human Research  </vt:lpstr>
      <vt:lpstr>FDA Definition of Human Research  </vt:lpstr>
      <vt:lpstr>FDA Definition of Human Research  </vt:lpstr>
      <vt:lpstr>Four Types of Review</vt:lpstr>
      <vt:lpstr>Four Types of Review</vt:lpstr>
      <vt:lpstr>Four Types of Review</vt:lpstr>
      <vt:lpstr>Four Types of Review</vt:lpstr>
      <vt:lpstr>IRB Required Training</vt:lpstr>
      <vt:lpstr>PI Responsibilities</vt:lpstr>
      <vt:lpstr>PI Responsibilities</vt:lpstr>
      <vt:lpstr>Initial and Continuing Review</vt:lpstr>
      <vt:lpstr>Initial and Continuing Review</vt:lpstr>
      <vt:lpstr>Modifications</vt:lpstr>
      <vt:lpstr>Modifications</vt:lpstr>
      <vt:lpstr>Unanticipated Problems</vt:lpstr>
      <vt:lpstr>Unanticipated Problems</vt:lpstr>
      <vt:lpstr>Reporting Noncompliance</vt:lpstr>
      <vt:lpstr>Reporting Noncompliance</vt:lpstr>
      <vt:lpstr>Inactivation</vt:lpstr>
      <vt:lpstr>Inactivation</vt:lpstr>
      <vt:lpstr>PowerPoint Presentation</vt:lpstr>
      <vt:lpstr>Summary of Investigator Responsibilities</vt:lpstr>
      <vt:lpstr>Summary of Investigator Responsibilities</vt:lpstr>
      <vt:lpstr>Summary of Investigator Responsibilities</vt:lpstr>
      <vt:lpstr>Summary of Investigator Responsibilities</vt:lpstr>
      <vt:lpstr>Ethical Guidance</vt:lpstr>
      <vt:lpstr>Declaration of Helsinki (1964, 1975, 1983, 1989) </vt:lpstr>
      <vt:lpstr>Belmont Report</vt:lpstr>
      <vt:lpstr>Respect for Persons</vt:lpstr>
      <vt:lpstr>Respect for Persons</vt:lpstr>
      <vt:lpstr>Beneficence</vt:lpstr>
      <vt:lpstr>Justice</vt:lpstr>
      <vt:lpstr>Risks</vt:lpstr>
      <vt:lpstr>Risks</vt:lpstr>
      <vt:lpstr>Benefits</vt:lpstr>
      <vt:lpstr>Benefits to Participant</vt:lpstr>
      <vt:lpstr>Benefits to Participant</vt:lpstr>
      <vt:lpstr>Benefits to Society</vt:lpstr>
      <vt:lpstr>Benefits IRBs Do Not Consider</vt:lpstr>
      <vt:lpstr>Benefits</vt:lpstr>
      <vt:lpstr>In Closing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Ethics and Research</dc:title>
  <dc:creator>Timothy Optholt</dc:creator>
  <cp:lastModifiedBy>Timothy Optholt</cp:lastModifiedBy>
  <cp:revision>1</cp:revision>
  <dcterms:created xsi:type="dcterms:W3CDTF">2018-06-28T13:29:18Z</dcterms:created>
  <dcterms:modified xsi:type="dcterms:W3CDTF">2018-06-28T13:29:54Z</dcterms:modified>
</cp:coreProperties>
</file>